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70" r:id="rId10"/>
    <p:sldId id="272" r:id="rId11"/>
    <p:sldId id="285" r:id="rId12"/>
    <p:sldId id="266" r:id="rId13"/>
    <p:sldId id="267" r:id="rId14"/>
    <p:sldId id="274" r:id="rId15"/>
    <p:sldId id="276" r:id="rId16"/>
    <p:sldId id="278" r:id="rId17"/>
    <p:sldId id="268" r:id="rId18"/>
    <p:sldId id="273" r:id="rId19"/>
    <p:sldId id="283" r:id="rId20"/>
    <p:sldId id="284" r:id="rId21"/>
    <p:sldId id="282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A129-09E2-453F-BDA3-B28093073F53}" type="datetimeFigureOut">
              <a:rPr lang="th-TH" smtClean="0"/>
              <a:pPr/>
              <a:t>23/07/56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0155-2DB4-4528-A0D8-31AD6EF42C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A129-09E2-453F-BDA3-B28093073F53}" type="datetimeFigureOut">
              <a:rPr lang="th-TH" smtClean="0"/>
              <a:pPr/>
              <a:t>23/07/56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0155-2DB4-4528-A0D8-31AD6EF42C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A129-09E2-453F-BDA3-B28093073F53}" type="datetimeFigureOut">
              <a:rPr lang="th-TH" smtClean="0"/>
              <a:pPr/>
              <a:t>23/07/56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0155-2DB4-4528-A0D8-31AD6EF42C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A129-09E2-453F-BDA3-B28093073F53}" type="datetimeFigureOut">
              <a:rPr lang="th-TH" smtClean="0"/>
              <a:pPr/>
              <a:t>23/07/56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0155-2DB4-4528-A0D8-31AD6EF42C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A129-09E2-453F-BDA3-B28093073F53}" type="datetimeFigureOut">
              <a:rPr lang="th-TH" smtClean="0"/>
              <a:pPr/>
              <a:t>23/07/56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0155-2DB4-4528-A0D8-31AD6EF42C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A129-09E2-453F-BDA3-B28093073F53}" type="datetimeFigureOut">
              <a:rPr lang="th-TH" smtClean="0"/>
              <a:pPr/>
              <a:t>23/07/56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0155-2DB4-4528-A0D8-31AD6EF42C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A129-09E2-453F-BDA3-B28093073F53}" type="datetimeFigureOut">
              <a:rPr lang="th-TH" smtClean="0"/>
              <a:pPr/>
              <a:t>23/07/56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0155-2DB4-4528-A0D8-31AD6EF42C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A129-09E2-453F-BDA3-B28093073F53}" type="datetimeFigureOut">
              <a:rPr lang="th-TH" smtClean="0"/>
              <a:pPr/>
              <a:t>23/07/56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0155-2DB4-4528-A0D8-31AD6EF42C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A129-09E2-453F-BDA3-B28093073F53}" type="datetimeFigureOut">
              <a:rPr lang="th-TH" smtClean="0"/>
              <a:pPr/>
              <a:t>23/07/56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0155-2DB4-4528-A0D8-31AD6EF42C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A129-09E2-453F-BDA3-B28093073F53}" type="datetimeFigureOut">
              <a:rPr lang="th-TH" smtClean="0"/>
              <a:pPr/>
              <a:t>23/07/56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0155-2DB4-4528-A0D8-31AD6EF42C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A129-09E2-453F-BDA3-B28093073F53}" type="datetimeFigureOut">
              <a:rPr lang="th-TH" smtClean="0"/>
              <a:pPr/>
              <a:t>23/07/56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0155-2DB4-4528-A0D8-31AD6EF42C5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8A129-09E2-453F-BDA3-B28093073F53}" type="datetimeFigureOut">
              <a:rPr lang="th-TH" smtClean="0"/>
              <a:pPr/>
              <a:t>23/07/56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0155-2DB4-4528-A0D8-31AD6EF42C5A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ບົດລາຍງານ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</a:b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ການປະຕິບັດໂຄງການ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</a:b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ສ້າງຄວາມເຂັ້ມແຂງໃຫ້ແມ່ຍິງໃນວຽກງານການນຳພາ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</a:b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ແລະຄວາມສະເໝີພາບ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ຍິງ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 -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ຊາຍ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</a:b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ແຂວງ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ຫລວງພະບາງ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</a:b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ຄັ້ງວັນທີ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 05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ກໍລະກົດ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 2013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			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ສະເໜີໂດຍ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 :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                         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lo-LA" sz="20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ທ່ານ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ນ. ບ</a:t>
            </a:r>
            <a:r>
              <a:rPr lang="lo-LA" sz="2000" dirty="0" smtClean="0">
                <a:solidFill>
                  <a:schemeClr val="accent1">
                    <a:lumMod val="75000"/>
                  </a:schemeClr>
                </a:solidFill>
                <a:latin typeface="Saysettha OT" pitchFamily="34" charset="-34"/>
                <a:cs typeface="Saysettha OT" pitchFamily="34" charset="-34"/>
              </a:rPr>
              <a:t>ົວສອນ ໄຊຍະໄຊ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2400" dirty="0" smtClean="0">
                <a:latin typeface="Saysettha OT" pitchFamily="34" charset="-34"/>
                <a:cs typeface="Saysettha OT" pitchFamily="34" charset="-34"/>
              </a:rPr>
            </a:br>
            <a:r>
              <a:rPr lang="en-US" sz="2400" dirty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2400" dirty="0">
                <a:latin typeface="Saysettha OT" pitchFamily="34" charset="-34"/>
                <a:cs typeface="Saysettha OT" pitchFamily="34" charset="-34"/>
              </a:rPr>
            </a:b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2400" dirty="0" smtClean="0">
                <a:latin typeface="Saysettha OT" pitchFamily="34" charset="-34"/>
                <a:cs typeface="Saysettha OT" pitchFamily="34" charset="-34"/>
              </a:rPr>
            </a:br>
            <a:endParaRPr lang="th-TH" dirty="0">
              <a:latin typeface="Saysettha OT" pitchFamily="34" charset="-34"/>
              <a:cs typeface="Saysettha OT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97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Saysettha OT" pitchFamily="34" charset="-34"/>
                <a:cs typeface="Saysettha OT" pitchFamily="34" charset="-34"/>
              </a:rPr>
              <a:t>ສັງເກດຕີລາຄາ</a:t>
            </a:r>
            <a:r>
              <a:rPr lang="en-US" sz="2800" dirty="0" smtClean="0">
                <a:latin typeface="Saysettha OT" pitchFamily="34" charset="-34"/>
                <a:cs typeface="Saysettha OT" pitchFamily="34" charset="-34"/>
              </a:rPr>
              <a:t> (</a:t>
            </a:r>
            <a:r>
              <a:rPr lang="en-US" sz="2800" dirty="0" err="1" smtClean="0">
                <a:latin typeface="Saysettha OT" pitchFamily="34" charset="-34"/>
                <a:cs typeface="Saysettha OT" pitchFamily="34" charset="-34"/>
              </a:rPr>
              <a:t>ຕໍ</a:t>
            </a:r>
            <a:r>
              <a:rPr lang="en-US" sz="2800" dirty="0" smtClean="0">
                <a:latin typeface="Saysettha OT" pitchFamily="34" charset="-34"/>
                <a:cs typeface="Saysettha OT" pitchFamily="34" charset="-34"/>
              </a:rPr>
              <a:t>່)</a:t>
            </a:r>
            <a:endParaRPr lang="th-TH" sz="2800" dirty="0"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200" i="1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ຈຸດອອ່ນ</a:t>
            </a:r>
            <a:r>
              <a:rPr lang="en-US" sz="2200" i="1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/</a:t>
            </a:r>
            <a:r>
              <a:rPr lang="en-US" sz="2200" i="1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ຂໍ້ຫຍຸ້ງຍາກ</a:t>
            </a:r>
            <a:r>
              <a:rPr lang="en-US" sz="2200" i="1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: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ການປະຕິບັດໂຄງການເປັນຊ່ວງໄລຍະເວລາສັ້ນ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ການສຶກສາອົບຮົມການ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 </a:t>
            </a:r>
          </a:p>
          <a:p>
            <a:pPr lvl="1">
              <a:buNone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	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ເມືອງແນວຄິດໃຫ້ຫັນປ່ຽນແນວຄວາມຄິດເປັນວຽກງານຕົ້ນຕໍ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ແລະເປັນເງື່ອນ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</a:p>
          <a:p>
            <a:pPr lvl="1">
              <a:buNone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	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ໄຂທີ່ສໍາຄັນ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ເພືອ່ບັນລຸຕາມຄາດໝາຍ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ເຫັນວ່າຍັງບໍ່ທັນສອດຄອ່ງກັບສະພາບ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 lvl="1">
              <a:buNone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	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ຄວາມເປັນຈິງຂອງທອ້ງຖ່ິນ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ການນໍາເພດຍິງຈໍານວນໜຶ່ງຍັງບໍ່ທັນມີບົດຮຽນ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ປະສົບການໃນການຊີ້ນໍາໆພາ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</a:p>
          <a:p>
            <a:pPr lvl="1">
              <a:buNone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	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ບວກໃສ່ຄວາມບໍ່ເຊື່ອໝັ້ນຈາກເພດຊາຍເຮັດໃຫ້ການປະຕິບັດໜ້າທີ່ວຽກງານມ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 lvl="1">
              <a:buNone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	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ອຸປະສັກຫລາຍຢ່າງ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ມີຜົນກະທົບໃສ່ແນວຄິດ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ແລະການປະຕິບັດໜ້າທີ່ວຽກງານ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 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b="1" i="1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ບົດຮຽນຖອດຖອນໄດ</a:t>
            </a:r>
            <a:r>
              <a:rPr lang="en-US" sz="2200" b="1" i="1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້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:</a:t>
            </a:r>
          </a:p>
          <a:p>
            <a:pPr lvl="1">
              <a:buFont typeface="Wingdings" pitchFamily="2" charset="2"/>
              <a:buChar char="§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ະນະພັກ-ຄະນະປົກຄອງເມືອງສືບຕໍ່ສຶກສາອົບຮົມແນວການເມືອງແນວຄິດໃຫ້ປະຊາຊົນໃຫ້ມີຄວາມຕື່ນຕົວຫັນປ່ຽນແນວຄິດປະຕິບັດຕາມແນວທາງນະໂຍບາຍຂອງພັກ, ເຊື່ອມຊຶມເນື້ອໃນບົດບາດຍິງ-ຊາຍ ແລະຈັດຈັ້ງປະຕິບັດຕົວຈິງ.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ຄະນະຊີ້ນໍາຂັ້ນເມືອງສືບຕໍ່ຕິດຕາມ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ກວດກາ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ຊຸກຍູ້ບ້ານເປົ້າໝາຍ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ເພື່ອໃຫ້ມີ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 lvl="1">
              <a:buNone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	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ຄວາມເຂັ້ມແຂງ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ສ້າງໃຫ້ໄດ້ເປັນຕົວແບບເປັນບອ່ນຖ່າຍທອດບົດຮຽນໃຫ້ບ້ານ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</a:p>
          <a:p>
            <a:pPr lvl="1">
              <a:buNone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	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ອື່ນ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.</a:t>
            </a:r>
          </a:p>
          <a:p>
            <a:pPr lvl="1">
              <a:buFont typeface="Wingdings" pitchFamily="2" charset="2"/>
              <a:buChar char="§"/>
            </a:pP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 lvl="1">
              <a:buFont typeface="Wingdings" pitchFamily="2" charset="2"/>
              <a:buChar char="§"/>
            </a:pP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ກອ່ນອື່ນໝົດຄະນະພັກ-ຄະນະປົກຄອງເມືອງຕອ້ງກໍາແໜ້ນແນວທາງນະໂຍບາຍຂອງພັກ, ກໍາໄດ້ເນື້ອໃນ, ຈຸດປະສົງ, ຄາດໝາຍຂອງໂຄງການ ເພື່ອນໍາໄປຈັດຕັ້ງ ປະຕິບັດຖືກຕອ້ງ.</a:t>
            </a:r>
          </a:p>
          <a:p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ຖືເອົາການຈັດຈັ້ງປະຕິບັດໂຄງການຕິດພັນກັບການແກ້ໄຂຄວາມທຸກຍາກ.</a:t>
            </a:r>
          </a:p>
          <a:p>
            <a:r>
              <a:rPr lang="lo-LA" sz="2200" smtClean="0">
                <a:latin typeface="Saysettha OT" pitchFamily="34" charset="-34"/>
                <a:cs typeface="Saysettha OT" pitchFamily="34" charset="-34"/>
              </a:rPr>
              <a:t>ເອົາໃຈໃສ່ກໍ່ສ້າງ, ຍົກລະດັບເພດຍິງດ້ວຍຫລາຍວິທີ ເພື່ອຍົກສູງຄວາມສາມາດໃນການປະຕິບັດໜ້າທີ່ວຽກງານ.</a:t>
            </a:r>
          </a:p>
          <a:p>
            <a:endParaRPr lang="en-US" sz="2200" dirty="0">
              <a:latin typeface="Saysettha OT" pitchFamily="34" charset="-34"/>
              <a:cs typeface="Saysettha OT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290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ຜົນໄດ້ຮັບຂອງໂຄງການ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2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ປີ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ຜ່ານມາ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(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ຕໍ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່)</a:t>
            </a:r>
            <a:endParaRPr lang="th-T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ສົມທຽບການນໍາເພດຍິງຂັ້ນບ້ານກອ່ນ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ແລະຫລັງໂຄງການ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>
              <a:buNone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>
              <a:buNone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123151"/>
              </p:ext>
            </p:extLst>
          </p:nvPr>
        </p:nvGraphicFramePr>
        <p:xfrm>
          <a:off x="-3" y="1340769"/>
          <a:ext cx="9144002" cy="5517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939"/>
                <a:gridCol w="1230775"/>
                <a:gridCol w="458593"/>
                <a:gridCol w="411943"/>
                <a:gridCol w="411943"/>
                <a:gridCol w="568250"/>
                <a:gridCol w="411943"/>
                <a:gridCol w="411943"/>
                <a:gridCol w="480599"/>
                <a:gridCol w="480599"/>
                <a:gridCol w="411943"/>
                <a:gridCol w="411943"/>
                <a:gridCol w="480599"/>
                <a:gridCol w="480599"/>
                <a:gridCol w="480599"/>
                <a:gridCol w="480599"/>
                <a:gridCol w="411943"/>
                <a:gridCol w="568250"/>
              </a:tblGrid>
              <a:tr h="461271">
                <a:tc rowSpan="3">
                  <a:txBody>
                    <a:bodyPr/>
                    <a:lstStyle/>
                    <a:p>
                      <a:pPr algn="ctr"/>
                      <a:endParaRPr lang="en-US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ລ/ດ</a:t>
                      </a:r>
                      <a:endParaRPr lang="th-TH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ຊື່ບ້ານ</a:t>
                      </a:r>
                      <a:endParaRPr lang="th-TH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ກອ່ນມີໂຄງການ</a:t>
                      </a:r>
                      <a:endParaRPr lang="th-TH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ຫລັງມີໂຄງການ</a:t>
                      </a:r>
                      <a:endParaRPr lang="th-TH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</a:tr>
              <a:tr h="428323">
                <a:tc v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ຄະນະພັກ</a:t>
                      </a:r>
                      <a:endParaRPr lang="th-TH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ຄະນະບ້ານ</a:t>
                      </a:r>
                      <a:endParaRPr lang="th-TH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ຄະນະພັກ</a:t>
                      </a:r>
                      <a:endParaRPr lang="th-TH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ຄະນະບ້ານ</a:t>
                      </a:r>
                      <a:endParaRPr lang="th-TH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</a:tr>
              <a:tr h="451602">
                <a:tc v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ລ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ຊ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ຍ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%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ລ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ຊ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ຍ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%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ລ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ຊ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ຍ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%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ລ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ຊ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ຍ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%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</a:tr>
              <a:tr h="4423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ດອນໂມ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</a:tr>
              <a:tr h="4386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ຊຽງເງິນ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5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4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66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</a:tr>
              <a:tr h="4361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ປາກຂັນ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66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66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66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</a:tr>
              <a:tr h="4052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ປາກແວດ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4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4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</a:tr>
              <a:tr h="40567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ບ້ານ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ມູດ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</a:tr>
              <a:tr h="40161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ປາກທໍ</a:t>
                      </a:r>
                      <a:r>
                        <a:rPr lang="en-US" sz="1800" dirty="0" smtClean="0"/>
                        <a:t>່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</a:tr>
              <a:tr h="63995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ສວນຫລວງ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9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6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</a:tr>
              <a:tr h="36637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ລອ້ງອໍ</a:t>
                      </a:r>
                      <a:r>
                        <a:rPr lang="en-US" sz="1800" dirty="0" smtClean="0"/>
                        <a:t>້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</a:tr>
              <a:tr h="63995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ແອນສະຫວັນ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0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2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1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33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10527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ຜົນໄດ້ຮັບຂອງໂຄງການ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2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ປີ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ຜ່ານມາ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(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ຕໍ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່)</a:t>
            </a:r>
            <a:endParaRPr lang="th-T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9252520" cy="578645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ສົມທຽບການນໍາເພດຍິງຂັ້ນບ້ານກອ່ນ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ແລະຫລັງໂຄງການ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(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ຕໍ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່)</a:t>
            </a:r>
          </a:p>
          <a:p>
            <a:pPr>
              <a:buNone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>
              <a:buNone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600191"/>
              </p:ext>
            </p:extLst>
          </p:nvPr>
        </p:nvGraphicFramePr>
        <p:xfrm>
          <a:off x="69475" y="1628799"/>
          <a:ext cx="9151500" cy="518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77"/>
                <a:gridCol w="1224136"/>
                <a:gridCol w="455930"/>
                <a:gridCol w="486093"/>
                <a:gridCol w="480308"/>
                <a:gridCol w="513080"/>
                <a:gridCol w="486093"/>
                <a:gridCol w="486093"/>
                <a:gridCol w="436228"/>
                <a:gridCol w="500380"/>
                <a:gridCol w="455930"/>
                <a:gridCol w="455930"/>
                <a:gridCol w="436228"/>
                <a:gridCol w="436228"/>
                <a:gridCol w="436228"/>
                <a:gridCol w="436228"/>
                <a:gridCol w="455930"/>
                <a:gridCol w="500380"/>
              </a:tblGrid>
              <a:tr h="482578">
                <a:tc rowSpan="3">
                  <a:txBody>
                    <a:bodyPr/>
                    <a:lstStyle/>
                    <a:p>
                      <a:pPr algn="ctr"/>
                      <a:endParaRPr lang="en-US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ລ/ດ</a:t>
                      </a:r>
                      <a:endParaRPr lang="th-TH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ຊື່ບ້ານ</a:t>
                      </a:r>
                      <a:endParaRPr lang="th-TH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ກອ່ນມີໂຄງການ</a:t>
                      </a:r>
                      <a:endParaRPr lang="th-TH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tx1"/>
                          </a:solidFill>
                        </a:rPr>
                        <a:t>ຫລັງມີໂຄງການ</a:t>
                      </a:r>
                      <a:endParaRPr lang="th-TH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</a:tr>
              <a:tr h="482578">
                <a:tc v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ຄະນະພັກ</a:t>
                      </a:r>
                      <a:endParaRPr lang="th-TH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ຄະນະບ້ານ</a:t>
                      </a:r>
                      <a:endParaRPr lang="th-TH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ຄະນະພັກ</a:t>
                      </a:r>
                      <a:endParaRPr lang="th-TH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ຄະນະບ້ານ</a:t>
                      </a:r>
                      <a:endParaRPr lang="th-TH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</a:tr>
              <a:tr h="472462">
                <a:tc v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ລ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ຊ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ຍ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%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ລ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ຊ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ຍ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%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ລ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ຊ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ຍ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%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ລ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ຊ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ຍ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%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</a:tr>
              <a:tr h="4627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aysettha OT" pitchFamily="34" charset="-34"/>
                          <a:cs typeface="Saysettha OT" pitchFamily="34" charset="-34"/>
                        </a:rPr>
                        <a:t>ສວນດາລາ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</a:t>
                      </a:r>
                      <a:endParaRPr lang="th-TH" sz="1800" dirty="0"/>
                    </a:p>
                  </a:txBody>
                  <a:tcPr/>
                </a:tc>
              </a:tr>
              <a:tr h="4886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aysettha OT" pitchFamily="34" charset="-34"/>
                          <a:cs typeface="Saysettha OT" pitchFamily="34" charset="-34"/>
                        </a:rPr>
                        <a:t>ຫ້ວຍເຢັນ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</a:tr>
              <a:tr h="45631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aysettha OT" pitchFamily="34" charset="-34"/>
                          <a:cs typeface="Saysettha OT" pitchFamily="34" charset="-34"/>
                        </a:rPr>
                        <a:t>ບວມອໍ</a:t>
                      </a:r>
                      <a:r>
                        <a:rPr lang="en-US" sz="1800" dirty="0" smtClean="0">
                          <a:latin typeface="Saysettha OT" pitchFamily="34" charset="-34"/>
                          <a:cs typeface="Saysettha OT" pitchFamily="34" charset="-34"/>
                        </a:rPr>
                        <a:t>້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</a:tr>
              <a:tr h="4240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aysettha OT" pitchFamily="34" charset="-34"/>
                          <a:cs typeface="Saysettha OT" pitchFamily="34" charset="-34"/>
                        </a:rPr>
                        <a:t>ຫ້ວຍໂຄດ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</a:t>
                      </a:r>
                      <a:endParaRPr lang="th-TH" sz="1800" dirty="0"/>
                    </a:p>
                  </a:txBody>
                  <a:tcPr/>
                </a:tc>
              </a:tr>
              <a:tr h="72386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aysettha OT" pitchFamily="34" charset="-34"/>
                          <a:cs typeface="Saysettha OT" pitchFamily="34" charset="-34"/>
                        </a:rPr>
                        <a:t>ໂພນສະຫວ່າງ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</a:tr>
              <a:tr h="4675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Saysettha OT" pitchFamily="34" charset="-34"/>
                          <a:cs typeface="Saysettha OT" pitchFamily="34" charset="-34"/>
                        </a:rPr>
                        <a:t>ໂພນໄຊ</a:t>
                      </a:r>
                      <a:endParaRPr lang="th-TH" sz="18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</a:t>
                      </a:r>
                      <a:endParaRPr lang="th-TH" sz="1800" dirty="0"/>
                    </a:p>
                  </a:txBody>
                  <a:tcPr/>
                </a:tc>
              </a:tr>
              <a:tr h="723867">
                <a:tc>
                  <a:txBody>
                    <a:bodyPr/>
                    <a:lstStyle/>
                    <a:p>
                      <a:endParaRPr lang="th-T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Saysettha OT" pitchFamily="34" charset="-34"/>
                          <a:cs typeface="Saysettha OT" pitchFamily="34" charset="-34"/>
                        </a:rPr>
                        <a:t>ລວມ</a:t>
                      </a:r>
                      <a:endParaRPr lang="th-TH" sz="2000" dirty="0">
                        <a:latin typeface="Saysettha OT" pitchFamily="34" charset="-34"/>
                        <a:cs typeface="Saysettha OT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44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6,8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44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51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39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45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31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</a:t>
                      </a:r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31</a:t>
                      </a:r>
                      <a:endParaRPr lang="th-TH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394"/>
            <a:ext cx="9144000" cy="85010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lo-LA" sz="2400" dirty="0" smtClean="0">
                <a:latin typeface="Saysettha OT" pitchFamily="34" charset="-34"/>
                <a:cs typeface="Saysettha OT" pitchFamily="34" charset="-34"/>
              </a:rPr>
              <a:t>ກອງປະຊຸມສະຫລຸບຜົນຂອງການລົງຕິດຕາມ, ກວດກາ, ປະເມີນຜົນ</a:t>
            </a:r>
            <a:endParaRPr lang="en-US" sz="2400" dirty="0">
              <a:latin typeface="Saysettha OT" pitchFamily="34" charset="-34"/>
              <a:cs typeface="Saysettha OT" pitchFamily="34" charset="-34"/>
            </a:endParaRPr>
          </a:p>
        </p:txBody>
      </p:sp>
      <p:pic>
        <p:nvPicPr>
          <p:cNvPr id="1028" name="Picture 4" descr="C:\Documents and Settings\Admin\Desktop\photo 21\IMG_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764705"/>
            <a:ext cx="4608512" cy="3168352"/>
          </a:xfrm>
          <a:prstGeom prst="rect">
            <a:avLst/>
          </a:prstGeom>
          <a:noFill/>
        </p:spPr>
      </p:pic>
      <p:pic>
        <p:nvPicPr>
          <p:cNvPr id="9" name="Picture 3" descr="C:\Documents and Settings\Admin\Desktop\photo 21\DSCN208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764704"/>
            <a:ext cx="4392488" cy="3168351"/>
          </a:xfrm>
          <a:prstGeom prst="rect">
            <a:avLst/>
          </a:prstGeom>
          <a:noFill/>
        </p:spPr>
      </p:pic>
      <p:pic>
        <p:nvPicPr>
          <p:cNvPr id="10" name="Picture 3" descr="C:\Documents and Settings\Admin\Desktop\photo 21\DSCN205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99992" y="3933056"/>
            <a:ext cx="4608512" cy="2880320"/>
          </a:xfrm>
          <a:prstGeom prst="rect">
            <a:avLst/>
          </a:prstGeom>
          <a:noFill/>
        </p:spPr>
      </p:pic>
      <p:pic>
        <p:nvPicPr>
          <p:cNvPr id="11" name="Picture 2" descr="C:\Documents and Settings\Admin\Desktop\photo 21\DSCN205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3933056"/>
            <a:ext cx="4427984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1119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lo-LA" sz="2700" dirty="0" smtClean="0">
                <a:latin typeface="Saysettha OT" pitchFamily="34" charset="-34"/>
                <a:cs typeface="Saysettha OT" pitchFamily="34" charset="-34"/>
              </a:rPr>
              <a:t/>
            </a:r>
            <a:br>
              <a:rPr lang="lo-LA" sz="2700" dirty="0" smtClean="0">
                <a:latin typeface="Saysettha OT" pitchFamily="34" charset="-34"/>
                <a:cs typeface="Saysettha OT" pitchFamily="34" charset="-34"/>
              </a:rPr>
            </a:br>
            <a:r>
              <a:rPr lang="en-US" sz="2700" dirty="0" err="1" smtClean="0">
                <a:latin typeface="Saysettha OT" pitchFamily="34" charset="-34"/>
                <a:cs typeface="Saysettha OT" pitchFamily="34" charset="-34"/>
              </a:rPr>
              <a:t>ກອງ</a:t>
            </a:r>
            <a:r>
              <a:rPr lang="en-US" sz="2700" dirty="0" err="1">
                <a:latin typeface="Saysettha OT" pitchFamily="34" charset="-34"/>
                <a:cs typeface="Saysettha OT" pitchFamily="34" charset="-34"/>
              </a:rPr>
              <a:t>ປະຊຸມຝຶກອົບຮົມເຕັກນິກການບໍລິຫານບ້ານ</a:t>
            </a:r>
            <a:r>
              <a:rPr lang="en-US" sz="2700" dirty="0">
                <a:latin typeface="Saysettha OT" pitchFamily="34" charset="-34"/>
                <a:cs typeface="Saysettha OT" pitchFamily="34" charset="-34"/>
              </a:rPr>
              <a:t> 15 </a:t>
            </a:r>
            <a:r>
              <a:rPr lang="en-US" sz="2700" dirty="0" err="1">
                <a:latin typeface="Saysettha OT" pitchFamily="34" charset="-34"/>
                <a:cs typeface="Saysettha OT" pitchFamily="34" charset="-34"/>
              </a:rPr>
              <a:t>ບ້ານ</a:t>
            </a:r>
            <a:r>
              <a:rPr lang="en-US" sz="2700" dirty="0">
                <a:latin typeface="Saysettha OT" pitchFamily="34" charset="-34"/>
                <a:cs typeface="Saysettha OT" pitchFamily="34" charset="-34"/>
              </a:rPr>
              <a:t>.</a:t>
            </a:r>
            <a:r>
              <a:rPr lang="en-US" dirty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dirty="0">
                <a:latin typeface="Saysettha OT" pitchFamily="34" charset="-34"/>
                <a:cs typeface="Saysettha OT" pitchFamily="34" charset="-34"/>
              </a:rPr>
            </a:br>
            <a:endParaRPr lang="en-US" dirty="0"/>
          </a:p>
        </p:txBody>
      </p:sp>
      <p:pic>
        <p:nvPicPr>
          <p:cNvPr id="3074" name="Picture 2" descr="C:\Documents and Settings\Admin\Desktop\ຄ.ກແມ່ຍິງ\training\DSC012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4320480" cy="3030141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Desktop\ຄ.ກແມ່ຍິງ\training\DSC012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764704"/>
            <a:ext cx="4536504" cy="3031331"/>
          </a:xfrm>
          <a:prstGeom prst="rect">
            <a:avLst/>
          </a:prstGeom>
          <a:noFill/>
        </p:spPr>
      </p:pic>
      <p:pic>
        <p:nvPicPr>
          <p:cNvPr id="9" name="Picture 3" descr="C:\Documents and Settings\Admin\Desktop\ຄ.ກແມ່ຍິງ\training\DSC01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89040"/>
            <a:ext cx="4536505" cy="3031331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789040"/>
            <a:ext cx="43204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6317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394"/>
            <a:ext cx="9144000" cy="77809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 err="1">
                <a:latin typeface="Saysettha OT" pitchFamily="34" charset="-34"/>
                <a:cs typeface="Saysettha OT" pitchFamily="34" charset="-34"/>
              </a:rPr>
              <a:t>ກອງປະຊຸມປະເມີນຜົນຂັ້ນ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ເມືອງ</a:t>
            </a:r>
            <a:endParaRPr lang="en-US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64" y="764704"/>
            <a:ext cx="440022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Documents and Settings\Admin\Desktop\ຄ.ກແມ່ຍິງ\New folder\DSC00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6268" y="758899"/>
            <a:ext cx="4400228" cy="3030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9021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978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lo-LA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ຜ</a:t>
            </a:r>
            <a:r>
              <a:rPr lang="lo-LA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ນການປີ 2013 -2015 </a:t>
            </a:r>
            <a:endParaRPr lang="th-T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lo-LA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>
              <a:buFont typeface="Wingdings" pitchFamily="2" charset="2"/>
              <a:buChar char="Ø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ສືບຕໍ່ເຜີຍແຜ່ແນວທາງນະໂຍບາຍຂອງພັກກ່ຽວກັບການສົ່ງເສີມຄວາມກ້າວໜ້າຂອງແມ່ຍິງ ແລະເຜີຍແຜ່ບົດບາດຍິງ-ຊາຍໃຫ້ປະຊາຊົນໃນບ້ານເປົ້າ  ໝາຍໃຫ້ເຂົ້າໃຈຢ່າງເລິກເຊິ່ງ</a:t>
            </a:r>
          </a:p>
          <a:p>
            <a:pPr>
              <a:buFont typeface="Wingdings" pitchFamily="2" charset="2"/>
              <a:buChar char="Ø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ຕິດຕາມ, ຊຸກຍູ້ຄະນະພັກ, ຄະນະບ້ານສ້າງຜູ້ສືບທອດເພດຍິງໃຫ້ມີຈໍານວນເຜີ່ມຂຶ້ນ.</a:t>
            </a:r>
          </a:p>
          <a:p>
            <a:pPr>
              <a:buFont typeface="Wingdings" pitchFamily="2" charset="2"/>
              <a:buChar char="Ø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ຈັດຕັ້ງການແລກປ່ຽນບົດຮຽນພາຍໃນບ້ານ ແລະລະຫວ່າງບ້ານຕໍ່ບ້ານໃຫ້ຕໍ່ເນື່ອງ ແນໃສ່ເຮັດໃຫ້ການປັບປຸງຄຸນນະພາບຂອງວຽກງານການບໍລິຫານບ້ານໃຫ້ມີຄວາມເຂັ້ມແຂງຂຶ້ນເປັນກ້າວໆ.</a:t>
            </a:r>
          </a:p>
          <a:p>
            <a:pPr>
              <a:buFont typeface="Wingdings" pitchFamily="2" charset="2"/>
              <a:buChar char="Ø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ຂະຫຍາຍບົດຮຽນ ແລະຜົນສໍາເລັດໄປສູ່ບ້ານອື່ນໃຫ້ໄດ້ 10 ບ້ານ.</a:t>
            </a:r>
          </a:p>
          <a:p>
            <a:pPr>
              <a:buFont typeface="Wingdings" pitchFamily="2" charset="2"/>
              <a:buChar char="Ø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ສ້າງບ້ານຕົວແບບໃຫ້ໄດ້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2</a:t>
            </a: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ບ້ານ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>
              <a:buNone/>
            </a:pP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610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lo-LA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ຜ</a:t>
            </a:r>
            <a:r>
              <a:rPr lang="lo-LA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ນການປີ 2013 -2015 (</a:t>
            </a:r>
            <a:r>
              <a:rPr lang="lo-LA" sz="2800" dirty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ຕໍ່</a:t>
            </a:r>
            <a:r>
              <a:rPr lang="lo-LA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)</a:t>
            </a:r>
            <a:endParaRPr lang="th-T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40560"/>
          </a:xfrm>
          <a:solidFill>
            <a:schemeClr val="accent5">
              <a:lumMod val="40000"/>
              <a:lumOff val="60000"/>
            </a:schemeClr>
          </a:solidFill>
        </p:spPr>
        <p:txBody>
          <a:bodyPr numCol="3">
            <a:normAutofit/>
          </a:bodyPr>
          <a:lstStyle/>
          <a:p>
            <a:pPr marL="457200" indent="-457200">
              <a:buAutoNum type="arabicPeriod"/>
            </a:pPr>
            <a:endParaRPr lang="lo-LA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 marL="457200" indent="-457200">
              <a:buAutoNum type="arabicPeriod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 ປາກເຊືອງ</a:t>
            </a:r>
          </a:p>
          <a:p>
            <a:pPr marL="457200" indent="-457200">
              <a:buAutoNum type="arabicPeriod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 ວຽງສະຫວັນ</a:t>
            </a:r>
          </a:p>
          <a:p>
            <a:pPr marL="457200" indent="-457200">
              <a:buAutoNum type="arabicPeriod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 ແສນສຸກ</a:t>
            </a:r>
          </a:p>
          <a:p>
            <a:pPr marL="457200" indent="-457200">
              <a:buAutoNum type="arabicPeriod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 ຜາໂອ</a:t>
            </a:r>
          </a:p>
          <a:p>
            <a:pPr marL="457200" indent="-457200">
              <a:buAutoNum type="arabicPeriod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 ເມືອງຂາຍ</a:t>
            </a:r>
          </a:p>
          <a:p>
            <a:pPr marL="457200" indent="-457200">
              <a:buAutoNum type="arabicPeriod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 ທ່າແປ້ນ</a:t>
            </a:r>
          </a:p>
          <a:p>
            <a:pPr marL="457200" indent="-457200">
              <a:buAutoNum type="arabicPeriod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 ອູ້</a:t>
            </a:r>
          </a:p>
          <a:p>
            <a:pPr marL="457200" indent="-457200">
              <a:buAutoNum type="arabicPeriod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 ຄົກມັນ</a:t>
            </a:r>
          </a:p>
          <a:p>
            <a:pPr marL="457200" indent="-457200">
              <a:buAutoNum type="arabicPeriod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 ປາກຊີ</a:t>
            </a:r>
          </a:p>
          <a:p>
            <a:pPr marL="457200" indent="-457200">
              <a:buAutoNum type="arabicPeriod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 ດອນເກົ່າ</a:t>
            </a:r>
          </a:p>
          <a:p>
            <a:pPr marL="457200" indent="-457200">
              <a:buAutoNum type="arabicPeriod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 ຄົກວ່າ</a:t>
            </a:r>
          </a:p>
          <a:p>
            <a:pPr marL="457200" indent="-457200">
              <a:buAutoNum type="arabicPeriod"/>
            </a:pPr>
            <a:endParaRPr lang="lo-LA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 marL="457200" indent="-457200">
              <a:buAutoNum type="arabicPeriod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 ວຽງໃໝ່</a:t>
            </a:r>
          </a:p>
          <a:p>
            <a:pPr marL="457200" indent="-457200">
              <a:buFont typeface="+mj-lt"/>
              <a:buAutoNum type="arabicPeriod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 ໝື່ນນາ</a:t>
            </a:r>
          </a:p>
          <a:p>
            <a:pPr marL="457200" indent="-457200">
              <a:buFont typeface="+mj-lt"/>
              <a:buAutoNum type="arabicPeriod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 ຫລັກສິບ</a:t>
            </a:r>
          </a:p>
          <a:p>
            <a:pPr marL="457200" indent="-457200">
              <a:buFont typeface="+mj-lt"/>
              <a:buAutoNum type="arabicPeriod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 ນາສ້າງເຫວີຍ</a:t>
            </a:r>
          </a:p>
          <a:p>
            <a:pPr marL="457200" indent="-457200">
              <a:buFont typeface="+mj-lt"/>
              <a:buAutoNum type="arabicPeriod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 ປົ່ງຫວ້ານ</a:t>
            </a:r>
          </a:p>
          <a:p>
            <a:pPr marL="457200" indent="-457200">
              <a:buFont typeface="+mj-lt"/>
              <a:buAutoNum type="arabicPeriod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 ກົກງີ້ວ</a:t>
            </a:r>
          </a:p>
          <a:p>
            <a:pPr marL="457200" indent="-457200">
              <a:buFont typeface="+mj-lt"/>
              <a:buAutoNum type="arabicPeriod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 ຂົວທີ່ 1</a:t>
            </a:r>
          </a:p>
          <a:p>
            <a:pPr marL="457200" indent="-457200">
              <a:buFont typeface="+mj-lt"/>
              <a:buAutoNum type="arabicPeriod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 ພະບາດໃຕ້</a:t>
            </a:r>
          </a:p>
          <a:p>
            <a:pPr marL="457200" indent="-457200">
              <a:buFont typeface="+mj-lt"/>
              <a:buAutoNum type="arabicPeriod"/>
            </a:pP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 ໂພສີ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08720"/>
            <a:ext cx="9180512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ສືບຕໍ່ຂະຫຍາຍໄປສູ່ເມືອເປົ້ໝາຍໃໝ່ : ເມືອງ ຫລວງພະບາງ ຈໍານວນ 20 ບ້ານຄື:</a:t>
            </a:r>
            <a:endParaRPr lang="th-TH" sz="2200" dirty="0"/>
          </a:p>
        </p:txBody>
      </p:sp>
    </p:spTree>
    <p:extLst>
      <p:ext uri="{BB962C8B-B14F-4D97-AF65-F5344CB8AC3E}">
        <p14:creationId xmlns:p14="http://schemas.microsoft.com/office/powerpoint/2010/main" val="343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978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lo-LA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ຜ</a:t>
            </a:r>
            <a:r>
              <a:rPr lang="lo-LA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ນການປີ 2013 -</a:t>
            </a:r>
            <a:r>
              <a:rPr lang="lo-LA" sz="2800" dirty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2015 (ຕໍ່)</a:t>
            </a:r>
            <a:endParaRPr lang="th-T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ແຕ່ງຕັ້ງຊີ້ນໍາຂັ້ນ</a:t>
            </a:r>
            <a:r>
              <a:rPr lang="lo-LA" sz="2200" dirty="0">
                <a:latin typeface="Saysettha OT" pitchFamily="34" charset="-34"/>
                <a:cs typeface="Saysettha OT" pitchFamily="34" charset="-34"/>
              </a:rPr>
              <a:t>ເມືອງ ຈຳນວນ 6 </a:t>
            </a: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ທ່ານ.</a:t>
            </a:r>
          </a:p>
          <a:p>
            <a:pPr marL="457200" indent="-457200">
              <a:buAutoNum type="arabicPeriod"/>
            </a:pP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ເກັບກໍາຂໍ້ມູນເບື້ອງຕົ້ນກອ່ນປະຕິບັດໂຄງການ.</a:t>
            </a:r>
            <a:endParaRPr lang="lo-LA" sz="2200" dirty="0">
              <a:latin typeface="Saysettha OT" pitchFamily="34" charset="-34"/>
              <a:cs typeface="Saysettha OT" pitchFamily="34" charset="-34"/>
            </a:endParaRPr>
          </a:p>
          <a:p>
            <a:pPr marL="457200" indent="-457200">
              <a:buAutoNum type="arabicPeriod"/>
            </a:pP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ແຕ່ງຕັ້ງກໍາມະການຂັ້ນ</a:t>
            </a:r>
            <a:r>
              <a:rPr lang="lo-LA" sz="2200" dirty="0">
                <a:latin typeface="Saysettha OT" pitchFamily="34" charset="-34"/>
                <a:cs typeface="Saysettha OT" pitchFamily="34" charset="-34"/>
              </a:rPr>
              <a:t>ບ້ານ ບ້ານລະ 7 ທ່ານ. ລວມ 1</a:t>
            </a:r>
            <a:r>
              <a:rPr lang="en-US" sz="2200" dirty="0">
                <a:latin typeface="Saysettha OT" pitchFamily="34" charset="-34"/>
                <a:cs typeface="Saysettha OT" pitchFamily="34" charset="-34"/>
              </a:rPr>
              <a:t>40</a:t>
            </a:r>
            <a:r>
              <a:rPr lang="lo-LA" sz="2200" dirty="0">
                <a:latin typeface="Saysettha OT" pitchFamily="34" charset="-34"/>
                <a:cs typeface="Saysettha OT" pitchFamily="34" charset="-34"/>
              </a:rPr>
              <a:t> ທ່ານ.</a:t>
            </a:r>
          </a:p>
          <a:p>
            <a:pPr marL="457200" indent="-457200">
              <a:buAutoNum type="arabicPeriod"/>
            </a:pPr>
            <a:r>
              <a:rPr lang="lo-LA" sz="2200" dirty="0">
                <a:latin typeface="Saysettha OT" pitchFamily="34" charset="-34"/>
                <a:cs typeface="Saysettha OT" pitchFamily="34" charset="-34"/>
              </a:rPr>
              <a:t>ຝຶກອົບຮົມບົດບາດຍິງ-ຊາຍໃຫ້</a:t>
            </a: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ຄະນະຊີ້ນໍາຂັ້ນ</a:t>
            </a:r>
            <a:r>
              <a:rPr lang="lo-LA" sz="2200" dirty="0">
                <a:latin typeface="Saysettha OT" pitchFamily="34" charset="-34"/>
                <a:cs typeface="Saysettha OT" pitchFamily="34" charset="-34"/>
              </a:rPr>
              <a:t>ເມືອງ ຈຳນວນ </a:t>
            </a:r>
            <a:r>
              <a:rPr lang="en-US" sz="2200" dirty="0">
                <a:latin typeface="Saysettha OT" pitchFamily="34" charset="-34"/>
                <a:cs typeface="Saysettha OT" pitchFamily="34" charset="-34"/>
              </a:rPr>
              <a:t>6 </a:t>
            </a:r>
            <a:r>
              <a:rPr lang="en-US" sz="2200" dirty="0" err="1" smtClean="0">
                <a:latin typeface="Saysettha OT" pitchFamily="34" charset="-34"/>
                <a:cs typeface="Saysettha OT" pitchFamily="34" charset="-34"/>
              </a:rPr>
              <a:t>ທ່ານ</a:t>
            </a:r>
            <a:r>
              <a:rPr lang="en-US" sz="2200" dirty="0" smtClean="0">
                <a:latin typeface="Saysettha OT" pitchFamily="34" charset="-34"/>
                <a:cs typeface="Saysettha OT" pitchFamily="34" charset="-34"/>
              </a:rPr>
              <a:t>.</a:t>
            </a:r>
            <a:endParaRPr lang="lo-LA" sz="2200" dirty="0">
              <a:latin typeface="Saysettha OT" pitchFamily="34" charset="-34"/>
              <a:cs typeface="Saysettha OT" pitchFamily="34" charset="-34"/>
            </a:endParaRPr>
          </a:p>
          <a:p>
            <a:pPr marL="457200" indent="-457200">
              <a:buAutoNum type="arabicPeriod"/>
            </a:pP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ຝຶກ</a:t>
            </a:r>
            <a:r>
              <a:rPr lang="lo-LA" sz="2200" dirty="0">
                <a:latin typeface="Saysettha OT" pitchFamily="34" charset="-34"/>
                <a:cs typeface="Saysettha OT" pitchFamily="34" charset="-34"/>
              </a:rPr>
              <a:t>ອົບຮົມບົດບາດ</a:t>
            </a: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ຍິງ-ຊາຍ</a:t>
            </a:r>
            <a:r>
              <a:rPr lang="lo-LA" sz="2200" dirty="0">
                <a:latin typeface="Saysettha OT" pitchFamily="34" charset="-34"/>
                <a:cs typeface="Saysettha OT" pitchFamily="34" charset="-34"/>
              </a:rPr>
              <a:t>ໃຫ້</a:t>
            </a: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ຄະນະກໍາມະການຂັ້ນ</a:t>
            </a:r>
            <a:r>
              <a:rPr lang="lo-LA" sz="2200" dirty="0">
                <a:latin typeface="Saysettha OT" pitchFamily="34" charset="-34"/>
                <a:cs typeface="Saysettha OT" pitchFamily="34" charset="-34"/>
              </a:rPr>
              <a:t>ບ້ານ ຈຳນວນ </a:t>
            </a: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20 </a:t>
            </a:r>
            <a:r>
              <a:rPr lang="lo-LA" sz="2200" dirty="0">
                <a:latin typeface="Saysettha OT" pitchFamily="34" charset="-34"/>
                <a:cs typeface="Saysettha OT" pitchFamily="34" charset="-34"/>
              </a:rPr>
              <a:t>ບ້ານ, ບ້ານລະ 7 ຄົນ, ລວມ </a:t>
            </a: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140 ຄົນ.</a:t>
            </a:r>
            <a:endParaRPr lang="en-US" sz="2200" dirty="0" smtClean="0">
              <a:latin typeface="Saysettha OT" pitchFamily="34" charset="-34"/>
              <a:cs typeface="Saysettha OT" pitchFamily="34" charset="-34"/>
            </a:endParaRPr>
          </a:p>
          <a:p>
            <a:pPr marL="457200" indent="-457200">
              <a:buAutoNum type="arabicPeriod"/>
            </a:pP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ຈັດກອງປະຊຸມປະຈໍາໄຕມາດ.</a:t>
            </a:r>
          </a:p>
          <a:p>
            <a:pPr marL="457200" indent="-457200">
              <a:buAutoNum type="arabicPeriod"/>
            </a:pP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ເຜີຍແຜ່</a:t>
            </a:r>
            <a:r>
              <a:rPr lang="lo-LA" sz="2200" dirty="0">
                <a:latin typeface="Saysettha OT" pitchFamily="34" charset="-34"/>
                <a:cs typeface="Saysettha OT" pitchFamily="34" charset="-34"/>
              </a:rPr>
              <a:t>ບົດບາດຍິງ-ຊາຍ ໃຫ້ຊາວບ້ານ ຈຳນວນ </a:t>
            </a: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20 ບ້ານ (ຍິງ, ຊາຍ)</a:t>
            </a:r>
          </a:p>
          <a:p>
            <a:pPr marL="457200" indent="-457200">
              <a:buAutoNum type="arabicPeriod"/>
            </a:pP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ກວດກາ</a:t>
            </a:r>
            <a:r>
              <a:rPr lang="lo-LA" sz="2200" dirty="0">
                <a:latin typeface="Saysettha OT" pitchFamily="34" charset="-34"/>
                <a:cs typeface="Saysettha OT" pitchFamily="34" charset="-34"/>
              </a:rPr>
              <a:t>, ປະເມີນຜົນ </a:t>
            </a: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ການຈັດຕັ້ງປະຕິບັດວຽກງານ.</a:t>
            </a:r>
          </a:p>
          <a:p>
            <a:pPr marL="457200" indent="-457200">
              <a:buAutoNum type="arabicPeriod"/>
            </a:pP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ຈັດ</a:t>
            </a:r>
            <a:r>
              <a:rPr lang="lo-LA" sz="2200" dirty="0">
                <a:latin typeface="Saysettha OT" pitchFamily="34" charset="-34"/>
                <a:cs typeface="Saysettha OT" pitchFamily="34" charset="-34"/>
              </a:rPr>
              <a:t>ກອງປະຊຸມປະຈຳ</a:t>
            </a: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ປີ, ຖອດ</a:t>
            </a:r>
            <a:r>
              <a:rPr lang="lo-LA" sz="2200" dirty="0">
                <a:latin typeface="Saysettha OT" pitchFamily="34" charset="-34"/>
                <a:cs typeface="Saysettha OT" pitchFamily="34" charset="-34"/>
              </a:rPr>
              <a:t>ຖອນບົດຮຽນ </a:t>
            </a: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ແລະວາງແຜນການ </a:t>
            </a:r>
            <a:r>
              <a:rPr lang="lo-LA" sz="2200" dirty="0">
                <a:latin typeface="Saysettha OT" pitchFamily="34" charset="-34"/>
                <a:cs typeface="Saysettha OT" pitchFamily="34" charset="-34"/>
              </a:rPr>
              <a:t>ໄລຍະ </a:t>
            </a:r>
            <a:r>
              <a:rPr lang="en-US" sz="2200" dirty="0" smtClean="0">
                <a:latin typeface="Saysettha OT" pitchFamily="34" charset="-34"/>
                <a:cs typeface="Saysettha OT" pitchFamily="34" charset="-34"/>
              </a:rPr>
              <a:t>II</a:t>
            </a: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 ເພື່ອສະເໜີສືບຕໍ່ </a:t>
            </a:r>
            <a:endParaRPr lang="lo-LA" sz="2200" dirty="0">
              <a:latin typeface="Saysettha OT" pitchFamily="34" charset="-34"/>
              <a:cs typeface="Saysettha OT" pitchFamily="34" charset="-34"/>
            </a:endParaRPr>
          </a:p>
          <a:p>
            <a:pPr marL="457200" indent="-457200">
              <a:buAutoNum type="arabicPeriod"/>
            </a:pP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ຈັດກອງ</a:t>
            </a:r>
            <a:r>
              <a:rPr lang="lo-LA" sz="2200" dirty="0">
                <a:latin typeface="Saysettha OT" pitchFamily="34" charset="-34"/>
                <a:cs typeface="Saysettha OT" pitchFamily="34" charset="-34"/>
              </a:rPr>
              <a:t>ປະຊຸມຜ່ານແຜນກິດຈະກຳຂອງໂຄງການໄລຍະ </a:t>
            </a:r>
            <a:r>
              <a:rPr lang="en-US" sz="2200" dirty="0">
                <a:latin typeface="Saysettha OT" pitchFamily="34" charset="-34"/>
                <a:cs typeface="Saysettha OT" pitchFamily="34" charset="-34"/>
              </a:rPr>
              <a:t>II</a:t>
            </a: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marL="457200" indent="-457200">
              <a:buAutoNum type="arabicPeriod"/>
            </a:pP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ຝຶກ</a:t>
            </a:r>
            <a:r>
              <a:rPr lang="lo-LA" sz="2200" dirty="0">
                <a:latin typeface="Saysettha OT" pitchFamily="34" charset="-34"/>
                <a:cs typeface="Saysettha OT" pitchFamily="34" charset="-34"/>
              </a:rPr>
              <a:t>ອົບຮົມເຕັກນິກການບໍລິຫານ ໃຫ້ຄະນະ</a:t>
            </a: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ບ້ານ ແລະອົງການຈັດຕັ້ງຂັ້ນບ້ານຈຳນວນ 20 </a:t>
            </a:r>
            <a:r>
              <a:rPr lang="lo-LA" sz="2200" dirty="0">
                <a:latin typeface="Saysettha OT" pitchFamily="34" charset="-34"/>
                <a:cs typeface="Saysettha OT" pitchFamily="34" charset="-34"/>
              </a:rPr>
              <a:t>ບ້ານ. ລວມ </a:t>
            </a: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160 ຄົນ.</a:t>
            </a:r>
            <a:endParaRPr lang="lo-LA" sz="2200" dirty="0">
              <a:latin typeface="Saysettha OT" pitchFamily="34" charset="-34"/>
              <a:cs typeface="Saysettha OT" pitchFamily="34" charset="-34"/>
            </a:endParaRPr>
          </a:p>
          <a:p>
            <a:pPr>
              <a:buFont typeface="Wingdings" pitchFamily="2" charset="2"/>
              <a:buChar char="Ø"/>
            </a:pP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23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  <a:sym typeface="Wingdings 2"/>
              </a:rPr>
              <a:t>ຄວາມເປັນມາຂອງໂຄງການ</a:t>
            </a:r>
            <a:endParaRPr lang="th-T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7260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	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ແຂວງ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ຫລວງພະບາງ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ເປັນແຂວງໜຶ່ງທີ່ຕັ້ງຢູ່ພາກເໜືອຂອງ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ສ.ປ.ປ.ລ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ປະກອບ</a:t>
            </a:r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	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ມີ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12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ເມືອງ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773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ມີພົນລະເມືອງ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421.745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ຄົນ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ຍິງ</a:t>
            </a:r>
            <a:r>
              <a:rPr lang="en-US" sz="220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209.072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ຄົນ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 </a:t>
            </a:r>
          </a:p>
          <a:p>
            <a:pPr>
              <a:buNone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	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ມີການຈັດຕັ້ງຄົບຊຸດແຕ່ຂັ້ນແຂວງລົງຮອດຮາກຖານບ້ານ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ຕາມສະພາບຕົວຈິງ</a:t>
            </a:r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	ເພດຍິງທີ່ເປັນການນໍາໃນການຈັດຕັ້ງແຕ່ລະຂັ້ນທຽບໃສ່ເພດຊາຍແມ່ນກວມອັດຕາສ່ວນນອ້ຍ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ໂດຍສະເພາະແມ່ນຂັ້ນບ້ານ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 </a:t>
            </a:r>
          </a:p>
          <a:p>
            <a:pPr>
              <a:buNone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	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ນັບແຕ່ປີ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2011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ມາເຖິງປະຈຸບັນ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ແຂວງ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ຫລວງພະບາງ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ຈຶ່ງໄດ້ຮັບການສະໜັບ</a:t>
            </a:r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	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ສະໜູນທຶນຈາກ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Oxfam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Novib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ມາດໍາເນີນໂຄງການ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ສ້າງຄວາມເຂັ້ມແຂງໃຫ້ແມ່ຍິງໃນວຽກງານການນຳພາ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ແລະຄວາມສະເໝີພາບ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ຍິງ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-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ຊາຍ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ເປັນໂຄງ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ການທ່ີຈັດຕັ້ງປະຕິບັດຕົວຈິງຂອງສະຫະພັນແມ່ຍິງແຂວງ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ຫລວງພະບາງ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ພາຍ</a:t>
            </a:r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	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ໃຕ້ການຊີ້ນຳໂດຍກົງຈາກສູນກາງສະຫະພັນແມ່ຍິງລາວ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ຊ່ຶງປະຕິບັດຢູ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່ 15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ບ້ານຂອງເມືອງ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ຊຽງເງິນ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ທີ່ເປັນເມືອງຈຸດສຸມຂອງແຂວງໃນການສ້າງເມືອງໃຫ້ກາຍ</a:t>
            </a:r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	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ເປັນເມືອງຕົວແບບໃນການພັດທະນາ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  <a:endParaRPr lang="th-TH" sz="2200" dirty="0">
              <a:solidFill>
                <a:schemeClr val="accent5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457200" indent="-457200">
              <a:buNone/>
            </a:pP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12. ຝຶກ</a:t>
            </a:r>
            <a:r>
              <a:rPr lang="lo-LA" sz="2200" dirty="0">
                <a:latin typeface="Saysettha OT" pitchFamily="34" charset="-34"/>
                <a:cs typeface="Saysettha OT" pitchFamily="34" charset="-34"/>
              </a:rPr>
              <a:t>ອົບຮົມ ການສ້າງເຄືອຂ່າຍໃຫ້ຄະນະບ້ານທ່ີເປັນເພດ</a:t>
            </a: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ຍິງ.</a:t>
            </a:r>
            <a:endParaRPr lang="en-US" sz="2200" dirty="0">
              <a:latin typeface="Saysettha OT" pitchFamily="34" charset="-34"/>
              <a:cs typeface="Saysettha OT" pitchFamily="34" charset="-34"/>
            </a:endParaRPr>
          </a:p>
          <a:p>
            <a:pPr marL="457200" indent="-457200">
              <a:buNone/>
            </a:pP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13. </a:t>
            </a:r>
            <a:r>
              <a:rPr lang="en-US" sz="2200" dirty="0" err="1" smtClean="0">
                <a:latin typeface="Saysettha OT" pitchFamily="34" charset="-34"/>
                <a:cs typeface="Saysettha OT" pitchFamily="34" charset="-34"/>
              </a:rPr>
              <a:t>ທັດສະນະ</a:t>
            </a:r>
            <a:r>
              <a:rPr lang="en-US" sz="2200" dirty="0" err="1">
                <a:latin typeface="Saysettha OT" pitchFamily="34" charset="-34"/>
                <a:cs typeface="Saysettha OT" pitchFamily="34" charset="-34"/>
              </a:rPr>
              <a:t>ສຶກສາ</a:t>
            </a:r>
            <a:r>
              <a:rPr lang="en-US" sz="2200" dirty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latin typeface="Saysettha OT" pitchFamily="34" charset="-34"/>
                <a:cs typeface="Saysettha OT" pitchFamily="34" charset="-34"/>
              </a:rPr>
              <a:t>ແລກປ່ຽນບ</a:t>
            </a: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ົ</a:t>
            </a:r>
            <a:r>
              <a:rPr lang="en-US" sz="2200" dirty="0" err="1" smtClean="0">
                <a:latin typeface="Saysettha OT" pitchFamily="34" charset="-34"/>
                <a:cs typeface="Saysettha OT" pitchFamily="34" charset="-34"/>
              </a:rPr>
              <a:t>ດຮຽນ</a:t>
            </a:r>
            <a:r>
              <a:rPr lang="en-US" sz="2200" dirty="0" err="1">
                <a:latin typeface="Saysettha OT" pitchFamily="34" charset="-34"/>
                <a:cs typeface="Saysettha OT" pitchFamily="34" charset="-34"/>
              </a:rPr>
              <a:t>ນຳຕ່າງ</a:t>
            </a:r>
            <a:r>
              <a:rPr lang="en-US" sz="2200" dirty="0" err="1" smtClean="0">
                <a:latin typeface="Saysettha OT" pitchFamily="34" charset="-34"/>
                <a:cs typeface="Saysettha OT" pitchFamily="34" charset="-34"/>
              </a:rPr>
              <a:t>ແຂວງ</a:t>
            </a:r>
            <a:r>
              <a:rPr lang="en-US" sz="2200" dirty="0" smtClean="0">
                <a:latin typeface="Saysettha OT" pitchFamily="34" charset="-34"/>
                <a:cs typeface="Saysettha OT" pitchFamily="34" charset="-34"/>
              </a:rPr>
              <a:t>.</a:t>
            </a: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 </a:t>
            </a:r>
            <a:endParaRPr lang="lo-LA" sz="2200" dirty="0">
              <a:latin typeface="Saysettha OT" pitchFamily="34" charset="-34"/>
              <a:cs typeface="Saysettha OT" pitchFamily="34" charset="-34"/>
            </a:endParaRPr>
          </a:p>
          <a:p>
            <a:pPr marL="457200" indent="-457200">
              <a:buNone/>
            </a:pP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1</a:t>
            </a:r>
            <a:r>
              <a:rPr lang="lo-LA" sz="2200" dirty="0">
                <a:latin typeface="Saysettha OT" pitchFamily="34" charset="-34"/>
                <a:cs typeface="Saysettha OT" pitchFamily="34" charset="-34"/>
              </a:rPr>
              <a:t>4</a:t>
            </a: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. ຕິດຕາມ, ກວດກາເປົ້າໝາຍບຸກຄະລາກອນເຂົ້າໃນວົງເລືອກຕັ້ງຄະນະບ້ານ 20  ບ້ານເປົ້າໝາຍ.</a:t>
            </a:r>
            <a:endParaRPr lang="lo-LA" sz="2200" dirty="0">
              <a:latin typeface="Saysettha OT" pitchFamily="34" charset="-34"/>
              <a:cs typeface="Saysettha OT" pitchFamily="34" charset="-34"/>
            </a:endParaRPr>
          </a:p>
          <a:p>
            <a:pPr marL="457200" indent="-457200">
              <a:buNone/>
            </a:pP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1</a:t>
            </a:r>
            <a:r>
              <a:rPr lang="lo-LA" sz="2200" dirty="0">
                <a:latin typeface="Saysettha OT" pitchFamily="34" charset="-34"/>
                <a:cs typeface="Saysettha OT" pitchFamily="34" charset="-34"/>
              </a:rPr>
              <a:t>5</a:t>
            </a:r>
            <a:r>
              <a:rPr lang="en-US" sz="2200" dirty="0" smtClean="0">
                <a:latin typeface="Saysettha OT" pitchFamily="34" charset="-34"/>
                <a:cs typeface="Saysettha OT" pitchFamily="34" charset="-34"/>
              </a:rPr>
              <a:t>.</a:t>
            </a: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lo-LA" sz="2200" dirty="0">
                <a:latin typeface="Saysettha OT" pitchFamily="34" charset="-34"/>
                <a:cs typeface="Saysettha OT" pitchFamily="34" charset="-34"/>
              </a:rPr>
              <a:t>ສະຫຼຸບ </a:t>
            </a: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ແລະປະ</a:t>
            </a:r>
            <a:r>
              <a:rPr lang="lo-LA" sz="2200" dirty="0">
                <a:latin typeface="Saysettha OT" pitchFamily="34" charset="-34"/>
                <a:cs typeface="Saysettha OT" pitchFamily="34" charset="-34"/>
              </a:rPr>
              <a:t>ເມີນຜົນໂຄງການ 2 ປີ 2013-2015</a:t>
            </a:r>
            <a:r>
              <a:rPr lang="lo-LA" sz="22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marL="457200" indent="-457200">
              <a:buNone/>
            </a:pPr>
            <a:endParaRPr lang="lo-LA" sz="2200" dirty="0">
              <a:latin typeface="Saysettha OT" pitchFamily="34" charset="-34"/>
              <a:cs typeface="Saysettha OT" pitchFamily="34" charset="-34"/>
            </a:endParaRPr>
          </a:p>
          <a:p>
            <a:pPr marL="457200" indent="-457200">
              <a:buNone/>
            </a:pPr>
            <a:endParaRPr lang="lo-LA" sz="2200" dirty="0" smtClean="0">
              <a:latin typeface="Saysettha OT" pitchFamily="34" charset="-34"/>
              <a:cs typeface="Saysettha OT" pitchFamily="34" charset="-34"/>
            </a:endParaRPr>
          </a:p>
          <a:p>
            <a:pPr marL="457200" indent="-457200">
              <a:buNone/>
            </a:pPr>
            <a:endParaRPr lang="lo-LA" sz="2200" dirty="0">
              <a:latin typeface="Saysettha OT" pitchFamily="34" charset="-34"/>
              <a:cs typeface="Saysettha OT" pitchFamily="34" charset="-34"/>
            </a:endParaRPr>
          </a:p>
          <a:p>
            <a:pPr marL="457200" indent="-457200" algn="ctr">
              <a:buNone/>
            </a:pPr>
            <a:endParaRPr lang="lo-LA" sz="2200" dirty="0">
              <a:latin typeface="Saysettha OT" pitchFamily="34" charset="-34"/>
              <a:cs typeface="Saysettha OT" pitchFamily="34" charset="-34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8072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lo-LA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ຜ</a:t>
            </a:r>
            <a:r>
              <a:rPr lang="lo-LA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ນການປີ 2013 -</a:t>
            </a:r>
            <a:r>
              <a:rPr lang="lo-LA" sz="2800" dirty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2015 (ຕໍ່)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563601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latin typeface="Saysettha OT" pitchFamily="34" charset="-34"/>
                <a:cs typeface="Saysettha OT" pitchFamily="34" charset="-34"/>
              </a:rPr>
              <a:t>ຂອບໃຈ </a:t>
            </a:r>
            <a:endParaRPr lang="en-US" sz="6000" b="1" smtClean="0"/>
          </a:p>
        </p:txBody>
      </p:sp>
      <p:pic>
        <p:nvPicPr>
          <p:cNvPr id="5" name="Picture 8" descr="AG00373_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828800"/>
            <a:ext cx="2590800" cy="4495800"/>
          </a:xfrm>
        </p:spPr>
      </p:pic>
      <p:pic>
        <p:nvPicPr>
          <p:cNvPr id="6" name="Picture 97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2914650" cy="4038600"/>
          </a:xfrm>
        </p:spPr>
      </p:pic>
      <p:pic>
        <p:nvPicPr>
          <p:cNvPr id="25605" name="Picture 3" descr="H:\DCIM\102MSDCF\DSC026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28956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797000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ຈຸດປະສົງ</a:t>
            </a:r>
            <a:endParaRPr lang="th-TH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ເພ່ືອເຜີ່ມຈຳນວນເພດຍິງເຂົ້າເປັນການນຳຂັ້ນບ້ານໃຫ້ໄດ້ຕາມຄາດໝາຍຍຸດທະສາດຂອງລັດຖະບານ 15 %</a:t>
            </a: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ແລະຄາດໝາຍຂອງໂຄງການ 30 %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ເພ່ືອປັບປຸງຄວາມສະເໝີພາບບົດບາດ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ຍິງ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-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ຊາຍ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ຢູ່ຂັ້ນເມືອງ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ແລະການດຳລົງຊີວິດຂອງແມ່ຍິງຢູ່ຊົນນະບົດ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ເພ່ືອສ້າງເງ່ືອນໄຂເອື້ອອຳນວຍໃຫ້ເພດຍິງປະກອບສ່ວນເຂົ້າໃນການນໍາຂັ້ນ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ທອ້ງຖິ່ນ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ເພ່ືອສະໜັບສະໜູນຕານ່າງຂອງອົງການຈັດຕັ້ງໃນການຊ່ວຍເພດຍິງເຂົ້າ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	  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ຮ່ວມໃນເວທີການເມືອງ</a:t>
            </a:r>
            <a:endParaRPr lang="th-TH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  <a:sym typeface="Wingdings 2"/>
              </a:rPr>
              <a:t>ວິທີການດຳເນີນໂຄງການ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  <a:sym typeface="Wingdings 2"/>
              </a:rPr>
              <a:t> </a:t>
            </a:r>
            <a:endParaRPr lang="th-T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ສະເໜີເຈົ້າແຂວງຮັບຮອງເອົາໂຄງການ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ອະນຸມັດເມືອງເປົ້າໝາຍຂອງໂຄງ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ການ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ແລະແຕ່ງຕັ້ງຄະນະຊີ້ນໍາຂັ້ນແຂວງ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ຄະນະຊີ້ນໍາຂັ້ນແຂວງ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ແລະຄະນະປົກຄອງເມືອງເປົ້າໝາຍເຂົ້າຮ່ວມກອງປະ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ຊຸມແນະນໍາໂຄງການ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ຄະນະປົກຄອງເມືອງເປົ້າໝາຍຄົ້ນຄວ້າແຕ່ງຕັ້ງຄະນະຊີ້ນໍາໂຄງການຂັ້ນເມືອງ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ແລະຄັດເລືອກບ້ານເປົ້າໝາຍ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ແລະແຕ່ງຕັ້ງຄະນະກໍາມະການຂັ້ນບ້ານ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ປະທານສະຫະພັນແມ່ຍິງແຂວງແຕ່ງຕັ້ງທິມງານວິຊາການຂອງໂຄງການ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ສ້າງຄວາມເຂັ້ມແຂງໃຫ້ທິມງານວິຊາການຂັ້ນແຂວງ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ແລະຄະນະຊີ້ນໍາຂັ້ນເມືອງ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ຄະນະຊີ້ນໍາຂັ້ນແຂວງ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-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ເມືອງ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ຈັດກອງປະຊຸມວາງແຜນຈັດຕັ້ງປະຕິ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ບັດກິດຈະກໍາ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ການຈັດຕັ້ງປະຕິບັດກິດຈະກໍາ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	   ປີທີ່1:  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ທິມງານວິຊາການຂັ້ນແຂວງຮ່ວມກັບຄະນະຊີ້ນໍາຂັ້ນເມືອງປະຕິບັດກິດຈະກໍາ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ແລະສະຫລຸບລາຍງານ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ຄະນະຊີ້ນໍາຂັ້ນແຂວງຕິດຕາມ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ກວດກາ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ປະເມີນຜົນ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  <a:sym typeface="Wingdings 2"/>
              </a:rPr>
              <a:t>ວິທີການດຳເນີນໂຄງການ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  <a:sym typeface="Wingdings 2"/>
              </a:rPr>
              <a:t> (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  <a:sym typeface="Wingdings 2"/>
              </a:rPr>
              <a:t>ຕໍ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  <a:sym typeface="Wingdings 2"/>
              </a:rPr>
              <a:t>່)</a:t>
            </a:r>
            <a:endParaRPr lang="th-T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	  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ປິທີ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່ 2 : 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ຄະນະຊີ້ນໍາຂັ້ນເມືອງປະຕິບັດກິດຈະກໍາ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ແລະສະຫລຸບລາຍງານ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ຄະນະຊີ້ນໍາຂັ້ນແຂວງຕິດຕາມ,ກວດກາ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ປະເມີນຜົນ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None/>
            </a:pP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err="1" smtClean="0">
                <a:latin typeface="Saysettha OT" pitchFamily="34" charset="-34"/>
                <a:cs typeface="Saysettha OT" pitchFamily="34" charset="-34"/>
              </a:rPr>
              <a:t>ການຕິດຕາມ</a:t>
            </a:r>
            <a:r>
              <a:rPr lang="en-US" sz="2200" dirty="0" smtClean="0"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latin typeface="Saysettha OT" pitchFamily="34" charset="-34"/>
                <a:cs typeface="Saysettha OT" pitchFamily="34" charset="-34"/>
              </a:rPr>
              <a:t>ກວດກາ</a:t>
            </a:r>
            <a:r>
              <a:rPr lang="en-US" sz="2200" dirty="0" smtClean="0"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latin typeface="Saysettha OT" pitchFamily="34" charset="-34"/>
                <a:cs typeface="Saysettha OT" pitchFamily="34" charset="-34"/>
              </a:rPr>
              <a:t>ປະເມີນເຜົນ</a:t>
            </a:r>
            <a:r>
              <a:rPr lang="en-US" sz="2200" dirty="0" smtClean="0">
                <a:latin typeface="Saysettha OT" pitchFamily="34" charset="-34"/>
                <a:cs typeface="Saysettha OT" pitchFamily="34" charset="-34"/>
              </a:rPr>
              <a:t> :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 err="1" smtClean="0">
                <a:latin typeface="Saysettha OT" pitchFamily="34" charset="-34"/>
                <a:cs typeface="Saysettha OT" pitchFamily="34" charset="-34"/>
              </a:rPr>
              <a:t>ແບບຟອມສໍາພາດ</a:t>
            </a:r>
            <a:r>
              <a:rPr lang="en-US" sz="22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 err="1" smtClean="0">
                <a:latin typeface="Saysettha OT" pitchFamily="34" charset="-34"/>
                <a:cs typeface="Saysettha OT" pitchFamily="34" charset="-34"/>
              </a:rPr>
              <a:t>ຟັງການລາຍງານຈາກຄະນະບ້ານ</a:t>
            </a:r>
            <a:r>
              <a:rPr lang="en-US" sz="22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 err="1" smtClean="0">
                <a:latin typeface="Saysettha OT" pitchFamily="34" charset="-34"/>
                <a:cs typeface="Saysettha OT" pitchFamily="34" charset="-34"/>
              </a:rPr>
              <a:t>ຟັງຄໍາຄິດຄໍາເຫັນຂອງການນໍາເພດຍິງ</a:t>
            </a:r>
            <a:r>
              <a:rPr lang="en-US" sz="22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lang="en-US" sz="2200" dirty="0" err="1" smtClean="0">
                <a:latin typeface="Saysettha OT" pitchFamily="34" charset="-34"/>
                <a:cs typeface="Saysettha OT" pitchFamily="34" charset="-34"/>
              </a:rPr>
              <a:t>ສັງເກດເບິ່ງທັດສະນະເພດຊາຍ</a:t>
            </a:r>
            <a:r>
              <a:rPr lang="en-US" sz="2200" dirty="0" smtClean="0"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latin typeface="Saysettha OT" pitchFamily="34" charset="-34"/>
                <a:cs typeface="Saysettha OT" pitchFamily="34" charset="-34"/>
              </a:rPr>
              <a:t>ຍິງ</a:t>
            </a:r>
            <a:r>
              <a:rPr lang="en-US" sz="22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latin typeface="Saysettha OT" pitchFamily="34" charset="-34"/>
                <a:cs typeface="Saysettha OT" pitchFamily="34" charset="-34"/>
              </a:rPr>
              <a:t>ໃນບ້ານ</a:t>
            </a:r>
            <a:r>
              <a:rPr lang="en-US" sz="22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th-TH" sz="2200" dirty="0"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Saysettha OT" pitchFamily="34" charset="-34"/>
                <a:ea typeface="+mj-ea"/>
                <a:cs typeface="Saysettha OT" pitchFamily="34" charset="-34"/>
                <a:sym typeface="Wingdings 2"/>
              </a:rPr>
              <a:t>ວິທີການດຳເນີນໂຄງການ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Saysettha OT" pitchFamily="34" charset="-34"/>
                <a:ea typeface="+mj-ea"/>
                <a:cs typeface="Saysettha OT" pitchFamily="34" charset="-34"/>
                <a:sym typeface="Wingdings 2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Saysettha OT" pitchFamily="34" charset="-34"/>
                <a:ea typeface="+mj-ea"/>
                <a:cs typeface="Saysettha OT" pitchFamily="34" charset="-34"/>
                <a:sym typeface="Wingdings 2"/>
              </a:rPr>
              <a:t>ຕໍ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Saysettha OT" pitchFamily="34" charset="-34"/>
                <a:ea typeface="+mj-ea"/>
                <a:cs typeface="Saysettha OT" pitchFamily="34" charset="-34"/>
                <a:sym typeface="Wingdings 2"/>
              </a:rPr>
              <a:t>່) 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ກິດຈະກໍາທີ່ໄດ້ປະຕິບັດ</a:t>
            </a:r>
            <a:endParaRPr lang="th-T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ປີທີ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່ 1 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ຝຶກອົບຮົມບົດບາດຍິງ-ຊາຍໃຫ້ຄະນະຊີ້ນໍາຂັ້ນແຂວງ-ເມືອງ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ແລະວາງແຜນກິດຈະກໍາ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ຝຶກອົບຮົມບົດບາດ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ຍິງ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-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ຊາຍໃຫ້ຄະນະຮັບຜິດຊອບຂັ້ນບ້ານ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ເຜີຍແຜ່ບົດບາດ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ຍິງ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-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ຊາຍໃຫ້ຊາວບ້ານຢູ່ບ້ານເປົ້າໝາຍ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ຈັດກອງປະຊຸມປະຈໍາໄຕມາດ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(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ຄະນະຊີ້ນໍາຂັ້ນແຂວງ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-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ເມືອງ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ຕິດຕາມ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ກວດກາ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ປະເມີນຜົນ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ຈັດກອງປະຊຸມສະຫລຸບ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ລາຍງານການຈັດຕັ້ງປະຕິບັດໂຄງການ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ປະຈໍາປີ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ປີທີ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່ 2 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ຈັດກອງປະຊຸມຜ່ານແຜນກິດຈະກໍາໂຄງການປະຈໍາປີ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ແລະວາງແຜນປະຈໍາເດືອນ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(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ຄະນະຊີ້ນໍາຂັ້ນແຂວງ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-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ເມືອງ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).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ຝຶກອົບຮົມເຕັກນິກບໍລິຫານບ້ານໃຫ້ຄະນະນໍາບ້ານເປົ້າໝາຍ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ຝຶກອົບຮົມ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ການສ້າງເຄືອຂ່າຍໃຫ້ຄະນະນໍາບ້ານເພດຍິງຢູ່ບ້ານເປົ້າໝາຍ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ກວດກາການວາງແຜນຂອງຄະນະບ້ານ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ຈັດກອງປະຊຸມສະຫລຸບ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ລາຍງານການປະຕິບັດໂຄງການປະຈໍາປີ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97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ຜົນໄດ້ຮັບຂອງໂຄງການ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2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ປີ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ຜ່ານມາ</a:t>
            </a:r>
            <a:endParaRPr lang="th-T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908720"/>
            <a:ext cx="9180512" cy="59492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ດ້ານບຸກຄະລາກອນ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:</a:t>
            </a:r>
          </a:p>
          <a:p>
            <a:pPr>
              <a:buNone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		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ມີບຸກຄະລາກອນປະກອບເຂົ້າໃນການຈັດຕັ້ງປະຕິບັດໂຄງການຄົບຖວ້ນ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: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ຄະນະຊີ້ນໍາຂັ້ນແຂວງ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 5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ທ່ານ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 lvl="2">
              <a:buFont typeface="Wingdings" pitchFamily="2" charset="2"/>
              <a:buChar char="ü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ຄະນະຊີ້ນໍາຂັ້ນເມືອງ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6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ທ່ານ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ຄະນະກໍາມະການຂັ້ນບ້ານ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105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ທ່ານ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ທິມງານວິຊາການຂັ້ນແຂວງ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3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ທ່ານ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ການກໍານົດບ້ານເປົ້າໝາຍ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: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ບ້ານເປົ້າໝາຍຕົວຈິງໃນປີທີ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1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ປະຕິບັດໄດ້ລື່ນຄາດໝາຍທີ່ໂຄງການກໍາ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ນົດ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: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ຈາກ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10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ມາເປັນ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15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ການດເນີນກິດຈະກໍາ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:</a:t>
            </a:r>
          </a:p>
          <a:p>
            <a:pPr lvl="1">
              <a:buNone/>
            </a:pPr>
            <a:r>
              <a:rPr lang="en-US" sz="2200" dirty="0" err="1" smtClean="0">
                <a:latin typeface="Saysettha OT" pitchFamily="34" charset="-34"/>
                <a:cs typeface="Saysettha OT" pitchFamily="34" charset="-34"/>
              </a:rPr>
              <a:t>ທຸກກິດຈະກໍາໄດ້ປະຕິບັດສໍາເລັດຕາມແຜນການ</a:t>
            </a:r>
            <a:r>
              <a:rPr lang="en-US" sz="2200" dirty="0" smtClean="0">
                <a:latin typeface="Saysettha OT" pitchFamily="34" charset="-34"/>
                <a:cs typeface="Saysettha OT" pitchFamily="34" charset="-34"/>
              </a:rPr>
              <a:t>.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ນອກຈາກນັ້ນຍັງໄດ້ປະຕິບັດກິດ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 lvl="1">
              <a:buNone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ຈະກໍາເຜີ່ມເຊ່ັນ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: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ເຜີຍແຜ່ບົດບາດ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ຍິງ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-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ຊາຍ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ໃຫ້ຊາວບ້ານ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5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ບ້ານເປົ້າໝາຍ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 </a:t>
            </a:r>
          </a:p>
          <a:p>
            <a:pPr lvl="1">
              <a:buNone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ທີ່ໄດ້ຂະຫຍາຍໃໝ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່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ໂດຍນໍາໃຊ້ທຶນສົມທົບຂອງສະຫະພັນແມ່ຍິງແຂວງ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 lvl="1">
              <a:buNone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ອົງການປົກຄອງເມືອງ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ຊຽງເງິນ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ຈໍານວນ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553.000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ກີບ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2">
              <a:buNone/>
            </a:pPr>
            <a:endParaRPr lang="en-US" sz="2200" dirty="0" smtClean="0">
              <a:latin typeface="Saysettha OT" pitchFamily="34" charset="-34"/>
              <a:cs typeface="Saysettha OT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97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ຜົນໄດ້ຮັບຂອງໂຄງການ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2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ປີ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ຜ່ານມາ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(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ຕໍ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່)</a:t>
            </a:r>
            <a:endParaRPr lang="th-T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ດ້ານບົດບາດຍິງ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-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ຊາຍ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: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	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ຈໍານວນເພດຍິງເປັນການນໍາຂັ້ນບ້ານເພີ່ມຂຶ້ນ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: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ຄະນະພັກບ້ານເຜີ່ມຈາກ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 </a:t>
            </a: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6,8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%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ເປັນ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20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%</a:t>
            </a:r>
          </a:p>
          <a:p>
            <a:pPr lvl="2">
              <a:buFont typeface="Wingdings" pitchFamily="2" charset="2"/>
              <a:buChar char="ü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ເປັນຄະນະບ້ານເຜີ່ມຈາກ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 </a:t>
            </a: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11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%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ເປັນ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lo-LA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31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%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ເພດຊາຍຍອມຮັບຄວາມສາມາດຂອງເພດຍິງ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ເຫັນໄດ້ຄວາມສໍາຄັນຂອງການ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ມີສ່ວນຮ່ວມເພດຍິງໃນການຈັດຕັ້ງ,ໃຫ້ການສະໜັບສະໜູນ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ອໍານວຍຄວາມສະດວກ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ຊ່ວຍເຫລືອຫລາຍຂຶ້ນ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ຄະນະບ້ານໄດ້ຖືເອົາການໂຄສະນາເຜີຍແຜ່ບົດບາດຍິງ-ຊາຍຕິດພັນກັບກອງປະຊຸມບ້ານແຕ່ລະຄັ້ງ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ເພື່ອເຮັດໃຫ້ຊາວບ້ານເຂົ້າໃຈເລິກເຊິ່ງ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ແລະນໍາໃຊ້ເຂົ້າໃນພຶດຕິກໍາຕົວຈິງ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ການສ້າງຄວາມເຂັ້ມແຂງ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: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ການຈັດຕັ້ງບ້ານໄດ້ຮັບການປັບປຸງເຂັ້ມແຂງຂຶ້ນກວ່າແຕ່ກອ່ນ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ການນໍາຂັ້ນບ້ານລວມທັງຍິງ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-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ຊາຍ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ມີແບບແຜນວິທີເຮັດວຽກດີຂຶ້ນ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ມີການປຶກສາຫາລື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ແບ່ງງານລະອຽດຈະແຈ້ງຂຶ້ນ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ມີການສອ່ງແສງລາຍງານ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ເພດຍິງມີຄວາມໝັ້ນໃຈເຮັດວຽກ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ແລະມີບົດບາດໃນການຈັດຕັ້ງເຜີ່ມຂຶ້ນ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ການນໍາເພດຍິງມີຄວາມສາມາດແລກປ່ຽນບົດຮຽນຊຶ່ງກັນແລະກັນພາຍໃນບ້ານ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ແລະໝູ່ເພືອ່ນຕ່າງບ້ານ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>
              <a:buNone/>
            </a:pP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>
              <a:buNone/>
            </a:pP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97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Saysettha OT" pitchFamily="34" charset="-34"/>
                <a:cs typeface="Saysettha OT" pitchFamily="34" charset="-34"/>
              </a:rPr>
              <a:t>ສັງເກດຕີລາຄາ</a:t>
            </a:r>
            <a:endParaRPr lang="th-TH" sz="2800" dirty="0"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200" b="1" i="1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ຈຸດດີ</a:t>
            </a:r>
            <a:r>
              <a:rPr lang="en-US" sz="2200" b="1" i="1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/</a:t>
            </a:r>
            <a:r>
              <a:rPr lang="en-US" sz="2200" b="1" i="1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ຂໍ້ສະດວກ</a:t>
            </a:r>
            <a:r>
              <a:rPr lang="en-US" sz="2200" b="1" i="1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: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ສູນກາງສະຫະພັນແມ່ຍິງລາວໄດ້ຊີ້ນໍາໆພາ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ກະຕຸກຊຸກຍູ້ເປັນປົກກະຕິ</a:t>
            </a: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ຄະນະພັກ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ຄະນະປົກຄອງແຂວງ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-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ເມືອງ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ໄດ້ໃກ້ສິດຕິດແທດ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ແລະອໍານວຍຄວາມສະດວກໃນການປະຕິບັດວຽກງານຂອງທິມງານ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ຄະນະຊີ້ນໍາຂັ້ນແຂວງ-ເມືອງເປັນເຈົ້າການ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ແລະເປັນເອກະພາບກັນເຄື່ອນໄຫວ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ທິມງານວິຊາການມີຄວາມຮັບຜິດຊອບສູງໃນໜ້າທ່ີວຽກງານ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ຄະນະບ້ານ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ແລະປະຊາຊົນພາຍໃນບ້ານໃຫ້ຄວາມຮ່ວມມື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ເປັນຢ່າງດີ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ຈຸດອອ່ນ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/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ຂໍ້ຫຍຸ້ງຍາກ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: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ລະດັບການສຶກສາຂອງເພດຍິງສ່ວນຫລາຍຍັງຈໍາກັດເຮັດໃຫ້ການກໍ່ສ້າງຜູ້ສືບທອດບາງບ້ານຍັງມີຈໍາກັດ.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ເພດຊາຍ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ຫລືຫົວໜ້າຄອບຄົວຈໍານວນໜຶ່ງບໍ່ໃຫ້ໂອກາດເພດຍິງປະກອບສ່ວນ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ເຄືອ່ນໄຫວໃນການຈັດຕັ້ງ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ເຮັດໃຫ້ເປົ້າໝາຍບໍ່ສາມາດຮັບໜ້າທີ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່ໆ</a:t>
            </a: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ມອບໝາຍ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ແນວຄວາມຄິດຄອງເດີມຍັງປູກຝັງຢູ່ນໍາຕົວເອື້ອຍນອ້ງແມ່ຍິງບັນດາເຜົ່າ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Saysettha OT" pitchFamily="34" charset="-34"/>
                <a:cs typeface="Saysettha OT" pitchFamily="34" charset="-34"/>
              </a:rPr>
              <a:t> ແລະເພດຊາຍຈໍານວນໜຶ່ງຈຶ່ງບໍ່ຫັນປ່ຽນແນວຄວາມຄິດເຮັດໃຫ້ຄວາມສະເໝີພາບລະຫວ່າງຍິງ-ຊາຍບໍ່ໄດຖືກປະຕິບັດກວ້າງຂວາງເທົ່າທີ່ຄວນ.</a:t>
            </a:r>
          </a:p>
          <a:p>
            <a:pPr>
              <a:buNone/>
            </a:pP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  <a:p>
            <a:pPr>
              <a:buNone/>
            </a:pPr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Saysettha OT" pitchFamily="34" charset="-34"/>
              <a:cs typeface="Saysettha OT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1603</Words>
  <Application>Microsoft Office PowerPoint</Application>
  <PresentationFormat>On-screen Show (4:3)</PresentationFormat>
  <Paragraphs>505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ບົດລາຍງານ  ການປະຕິບັດໂຄງການ  ສ້າງຄວາມເຂັ້ມແຂງໃຫ້ແມ່ຍິງໃນວຽກງານການນຳພາ  ແລະຄວາມສະເໝີພາບ ຍິງ - ຊາຍ  ແຂວງ ຫລວງພະບາງ  ຄັ້ງວັນທີ 05 ກໍລະກົດ 2013      ສະເໜີໂດຍ :                            ທ່ານ ນ. ບົວສອນ ໄຊຍະໄຊ   </vt:lpstr>
      <vt:lpstr>ຄວາມເປັນມາຂອງໂຄງການ</vt:lpstr>
      <vt:lpstr>ຈຸດປະສົງ</vt:lpstr>
      <vt:lpstr>ວິທີການດຳເນີນໂຄງການ </vt:lpstr>
      <vt:lpstr>ວິທີການດຳເນີນໂຄງການ (ຕໍ່)</vt:lpstr>
      <vt:lpstr>ກິດຈະກໍາທີ່ໄດ້ປະຕິບັດ</vt:lpstr>
      <vt:lpstr>ຜົນໄດ້ຮັບຂອງໂຄງການ 2 ປີ ຜ່ານມາ</vt:lpstr>
      <vt:lpstr>ຜົນໄດ້ຮັບຂອງໂຄງການ 2 ປີ ຜ່ານມາ (ຕໍ່)</vt:lpstr>
      <vt:lpstr>ສັງເກດຕີລາຄາ</vt:lpstr>
      <vt:lpstr>ສັງເກດຕີລາຄາ (ຕໍ່)</vt:lpstr>
      <vt:lpstr>PowerPoint Presentation</vt:lpstr>
      <vt:lpstr>ຜົນໄດ້ຮັບຂອງໂຄງການ 2 ປີ ຜ່ານມາ (ຕໍ່)</vt:lpstr>
      <vt:lpstr>ຜົນໄດ້ຮັບຂອງໂຄງການ 2 ປີ ຜ່ານມາ (ຕໍ່)</vt:lpstr>
      <vt:lpstr>ກອງປະຊຸມສະຫລຸບຜົນຂອງການລົງຕິດຕາມ, ກວດກາ, ປະເມີນຜົນ</vt:lpstr>
      <vt:lpstr> ກອງປະຊຸມຝຶກອົບຮົມເຕັກນິກການບໍລິຫານບ້ານ 15 ບ້ານ. </vt:lpstr>
      <vt:lpstr>ກອງປະຊຸມປະເມີນຜົນຂັ້ນເມືອງ</vt:lpstr>
      <vt:lpstr>ແຜນການປີ 2013 -2015 </vt:lpstr>
      <vt:lpstr>ແຜນການປີ 2013 -2015 (ຕໍ່)</vt:lpstr>
      <vt:lpstr>ແຜນການປີ 2013 -2015 (ຕໍ່)</vt:lpstr>
      <vt:lpstr>ແຜນການປີ 2013 -2015 (ຕໍ່)</vt:lpstr>
      <vt:lpstr>ຂອບໃຈ </vt:lpstr>
    </vt:vector>
  </TitlesOfParts>
  <Company>LiteOS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ບົດລາຍງານ  ການປະຕິບັດໂຄງການ  ສ້າງຄວາມເຂັ້ມແຂງໃຫ້ແມ່ຍິງໃນວຽກງານການນຳພາ  ແລະຄວາມສະເໝີພາບ ຍິງ - ຊາຍ  ຂອງສະຫະພັນແມ່ຍິງແຂວງ ຫລວງພະບາງ  ຄັ້ງວັນທີ 09 ກໍລະກົດ 2012   </dc:title>
  <dc:creator>Administrator</dc:creator>
  <cp:lastModifiedBy>Inside</cp:lastModifiedBy>
  <cp:revision>49</cp:revision>
  <dcterms:created xsi:type="dcterms:W3CDTF">2013-07-03T12:34:38Z</dcterms:created>
  <dcterms:modified xsi:type="dcterms:W3CDTF">2013-07-23T01:24:42Z</dcterms:modified>
</cp:coreProperties>
</file>