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304" r:id="rId2"/>
    <p:sldId id="306" r:id="rId3"/>
    <p:sldId id="258" r:id="rId4"/>
    <p:sldId id="262" r:id="rId5"/>
    <p:sldId id="267" r:id="rId6"/>
    <p:sldId id="271" r:id="rId7"/>
    <p:sldId id="279" r:id="rId8"/>
    <p:sldId id="294" r:id="rId9"/>
    <p:sldId id="296" r:id="rId10"/>
    <p:sldId id="298" r:id="rId11"/>
    <p:sldId id="299" r:id="rId12"/>
    <p:sldId id="300" r:id="rId13"/>
    <p:sldId id="301" r:id="rId14"/>
    <p:sldId id="302" r:id="rId15"/>
    <p:sldId id="303" r:id="rId16"/>
    <p:sldId id="307" r:id="rId17"/>
    <p:sldId id="323" r:id="rId18"/>
    <p:sldId id="308" r:id="rId19"/>
    <p:sldId id="311" r:id="rId20"/>
    <p:sldId id="315" r:id="rId21"/>
    <p:sldId id="316" r:id="rId22"/>
    <p:sldId id="312" r:id="rId23"/>
    <p:sldId id="310" r:id="rId24"/>
    <p:sldId id="313" r:id="rId25"/>
    <p:sldId id="317" r:id="rId26"/>
    <p:sldId id="318" r:id="rId27"/>
    <p:sldId id="319" r:id="rId28"/>
    <p:sldId id="321" r:id="rId29"/>
    <p:sldId id="320" r:id="rId30"/>
    <p:sldId id="259" r:id="rId31"/>
    <p:sldId id="261" r:id="rId32"/>
    <p:sldId id="283" r:id="rId33"/>
    <p:sldId id="287" r:id="rId34"/>
    <p:sldId id="291" r:id="rId35"/>
    <p:sldId id="324" r:id="rId36"/>
    <p:sldId id="325" r:id="rId37"/>
    <p:sldId id="293" r:id="rId38"/>
    <p:sldId id="322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82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63F1F-A36F-401D-91A4-B98CB584BED2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170AF-ACA9-49DB-A8B7-782438E316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170AF-ACA9-49DB-A8B7-782438E3166D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lo-L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ປືກສາຫາລືກ່ຽວກັບການວາງແຜນເພື່ອສະກັດກັ້ນພວກກຸ່ມຄົນບໍ່ດີລັກອຸປະກອນໂທລະຄົມ</a:t>
            </a:r>
          </a:p>
          <a:p>
            <a:pPr algn="ctr">
              <a:buNone/>
            </a:pPr>
            <a:r>
              <a:rPr lang="lo-L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ຄັ້ງທີ່ 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 </a:t>
            </a:r>
            <a:r>
              <a:rPr lang="lo-L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ວັນທີ່ 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31/5/2012</a:t>
            </a:r>
          </a:p>
          <a:p>
            <a:pPr algn="ctr">
              <a:buNone/>
            </a:pPr>
            <a:r>
              <a:rPr lang="lo-L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ທີ່ຫ້ອງປະຊຸມ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 </a:t>
            </a:r>
            <a:r>
              <a:rPr lang="lo-L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ສາຂາ ບໍລິສັດ ອີທີແອລ ມະຫາຊົນ ແຂວງຫຼວງພະບາງ ຊັ້ນສອງ</a:t>
            </a:r>
            <a:endParaRPr lang="en-US" sz="3600" b="1" dirty="0">
              <a:solidFill>
                <a:schemeClr val="tx2">
                  <a:lumMod val="60000"/>
                  <a:lumOff val="40000"/>
                </a:schemeClr>
              </a:solidFill>
              <a:latin typeface="Saysettha OT" pitchFamily="34" charset="-34"/>
              <a:cs typeface="Saysettha OT" pitchFamily="34" charset="-34"/>
            </a:endParaRPr>
          </a:p>
        </p:txBody>
      </p:sp>
      <p:pic>
        <p:nvPicPr>
          <p:cNvPr id="26626" name="Picture 2" descr="http://upload.wikimedia.org/wikipedia/commons/f/ff/Unitel_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648200"/>
            <a:ext cx="2368516" cy="14478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724400"/>
            <a:ext cx="1752600" cy="125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4343400"/>
            <a:ext cx="1600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http://jclao.com/wp-content/uploads/2011/10/Beelin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4495800"/>
            <a:ext cx="2286000" cy="1778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1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609600"/>
            <a:ext cx="9448800" cy="1143000"/>
          </a:xfrm>
        </p:spPr>
        <p:txBody>
          <a:bodyPr>
            <a:noAutofit/>
          </a:bodyPr>
          <a:lstStyle/>
          <a:p>
            <a:r>
              <a:rPr lang="lo-L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ຜົນເສຍຫາຍທີ່ກຸ່ມຄົນບໍ່ດີລັກ ປະຈຳປີ </a:t>
            </a:r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2011</a:t>
            </a:r>
            <a:endParaRPr lang="en-US" sz="4000" b="1" dirty="0">
              <a:solidFill>
                <a:schemeClr val="tx2">
                  <a:lumMod val="60000"/>
                  <a:lumOff val="40000"/>
                </a:schemeClr>
              </a:solidFill>
              <a:latin typeface="Saysettha OT" pitchFamily="34" charset="-34"/>
              <a:cs typeface="Saysettha OT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382000" cy="4525963"/>
          </a:xfrm>
        </p:spPr>
        <p:txBody>
          <a:bodyPr/>
          <a:lstStyle/>
          <a:p>
            <a:pPr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	ອຸປະກອນທີ່ເສຍຫາຍຂອງລະບົບໄຟຟ້າ, ລະບົບກາວ, ແຜ່ນກາວບາ,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Battery,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ຕູ້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Rectifier,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ສາຍ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Feeder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ຕ່າງໆ ຂອງບັນດາສະຖານີມືຖື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,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Repeater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ແລະ ສາຍກາບ ຢູ່ທີເມືອງຫຼວງພະບາງ, ເມືອງຊຽງເງີນ, ເມືອງນ້ຳບາກ, ເມືອງຈອມເພັດ ລວມມູນຄ່າທັງໝົດ:</a:t>
            </a:r>
          </a:p>
          <a:p>
            <a:pPr>
              <a:buNone/>
            </a:pPr>
            <a:endParaRPr lang="lo-LA" dirty="0" smtClean="0">
              <a:latin typeface="Saysettha OT" pitchFamily="34" charset="-34"/>
              <a:cs typeface="Saysettha OT" pitchFamily="34" charset="-34"/>
            </a:endParaRPr>
          </a:p>
          <a:p>
            <a:pPr algn="ctr">
              <a:buNone/>
            </a:pP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492,021,000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ກີບ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lo-L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ຜົນເສຍຫາຍທີ່ກຸ່ມຄົນບໍ່ດີລັກ ປະຈຳປີ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2012</a:t>
            </a:r>
            <a:r>
              <a:rPr lang="lo-L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/>
            </a:r>
            <a:br>
              <a:rPr lang="lo-L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</a:br>
            <a:r>
              <a:rPr lang="lo-L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ຕັ້ງແຕ່ຊ່ວງ ເດືອນ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1 – 5/2012</a:t>
            </a:r>
            <a:r>
              <a:rPr lang="lo-L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 ຂອງ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ETL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55837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#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ອຸປະກອນສາຍກາບ ລວມເປັນມູນຄ່າ:</a:t>
            </a:r>
          </a:p>
          <a:p>
            <a:pPr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	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8,375 $</a:t>
            </a:r>
            <a:endParaRPr lang="lo-LA" dirty="0" smtClean="0">
              <a:latin typeface="Saysettha OT" pitchFamily="34" charset="-34"/>
              <a:cs typeface="Saysettha OT" pitchFamily="34" charset="-34"/>
            </a:endParaRPr>
          </a:p>
          <a:p>
            <a:pPr>
              <a:buNone/>
            </a:pP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#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ອຸປະກອນສາຍ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Feeder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ຕ່າງໆ ລວມມູນຄ່າ:</a:t>
            </a:r>
          </a:p>
          <a:p>
            <a:pPr>
              <a:buNone/>
            </a:pPr>
            <a:r>
              <a:rPr lang="lo-LA" dirty="0">
                <a:latin typeface="Saysettha OT" pitchFamily="34" charset="-34"/>
                <a:cs typeface="Saysettha OT" pitchFamily="34" charset="-34"/>
              </a:rPr>
              <a:t>	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105,000$</a:t>
            </a:r>
          </a:p>
          <a:p>
            <a:pPr>
              <a:buNone/>
            </a:pP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# Battery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ຕ່າງໆ ລວມເປັນມູນຄ່າ:</a:t>
            </a:r>
          </a:p>
          <a:p>
            <a:pPr>
              <a:buNone/>
            </a:pPr>
            <a:r>
              <a:rPr lang="lo-LA" dirty="0">
                <a:latin typeface="Saysettha OT" pitchFamily="34" charset="-34"/>
                <a:cs typeface="Saysettha OT" pitchFamily="34" charset="-34"/>
              </a:rPr>
              <a:t>	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57,000</a:t>
            </a:r>
            <a:r>
              <a:rPr lang="lo-LA" dirty="0">
                <a:latin typeface="Saysettha OT" pitchFamily="34" charset="-34"/>
                <a:cs typeface="Saysettha OT" pitchFamily="34" charset="-34"/>
              </a:rPr>
              <a:t>,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000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ກີບ</a:t>
            </a:r>
            <a:endParaRPr lang="en-US" dirty="0" smtClean="0">
              <a:latin typeface="Saysettha OT" pitchFamily="34" charset="-34"/>
              <a:cs typeface="Saysettha OT" pitchFamily="34" charset="-34"/>
            </a:endParaRPr>
          </a:p>
          <a:p>
            <a:pPr>
              <a:buNone/>
            </a:pP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581400"/>
            <a:ext cx="8686800" cy="3276600"/>
          </a:xfrm>
        </p:spPr>
        <p:txBody>
          <a:bodyPr/>
          <a:lstStyle/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ຜົນເສຍຫາຍຂອງເຄື່ອງໂທລະຄົມທີ່ຖືກກຸ່ມຄົນບໍ່ດີລັກ ແລະ ມ້າງເພທຳລາຍ</a:t>
            </a:r>
            <a:endParaRPr lang="en-US" dirty="0" smtClean="0">
              <a:latin typeface="Saysettha OT" pitchFamily="34" charset="-34"/>
              <a:cs typeface="Saysettha OT" pitchFamily="34" charset="-34"/>
            </a:endParaRPr>
          </a:p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ຂອງ </a:t>
            </a:r>
          </a:p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ບໍລິສັດ ລັດວິສາຫະກິດ ໂທລະຄົມລາວ</a:t>
            </a:r>
          </a:p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ສາຂາແຂວງຫຼວງພະບາງ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533400"/>
            <a:ext cx="2057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ພະນັກງານ ສ້ອມແປງຮົ້ວ ທີ່ຖືກພວກຄົນບໍ່ດີທຳລາຍ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pic>
        <p:nvPicPr>
          <p:cNvPr id="1026" name="Picture 2" descr="H:\DCIM\104_PANA\P10400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ພວກຄົນບໍ່ດີລັກສາຍຕໍ່ຫົວ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 </a:t>
            </a:r>
            <a:r>
              <a:rPr lang="en-US" dirty="0" err="1" smtClean="0">
                <a:latin typeface="Saysettha OT" pitchFamily="34" charset="-34"/>
                <a:cs typeface="Saysettha OT" pitchFamily="34" charset="-34"/>
              </a:rPr>
              <a:t>Batterry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pic>
        <p:nvPicPr>
          <p:cNvPr id="2050" name="Picture 2" descr="H:\DCIM\104_PANA\P10403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1"/>
            <a:ext cx="80772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:\DCIM\104_PANA\P10403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8458200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ຜົນເສຍຫາຍຂອງບໍລິສັດລາວໂທລະຄົມ ແຕ່ເດືອນ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1 – 5 / 2012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55837"/>
            <a:ext cx="8229600" cy="4525963"/>
          </a:xfrm>
        </p:spPr>
        <p:txBody>
          <a:bodyPr/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ລວມມູນຄ່າເສຍຫາຍ</a:t>
            </a:r>
            <a:endParaRPr lang="en-US" dirty="0" smtClean="0">
              <a:latin typeface="Saysettha OT" pitchFamily="34" charset="-34"/>
              <a:cs typeface="Saysettha OT" pitchFamily="34" charset="-34"/>
            </a:endParaRPr>
          </a:p>
          <a:p>
            <a:endParaRPr lang="lo-LA" dirty="0" smtClean="0">
              <a:latin typeface="Saysettha OT" pitchFamily="34" charset="-34"/>
              <a:cs typeface="Saysettha OT" pitchFamily="34" charset="-34"/>
            </a:endParaRPr>
          </a:p>
          <a:p>
            <a:pPr marL="514350" indent="-514350">
              <a:buAutoNum type="arabicPeriod"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ອຸປະກອນ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= 2815,6 $</a:t>
            </a:r>
          </a:p>
          <a:p>
            <a:pPr marL="514350" indent="-514350">
              <a:buAutoNum type="arabicPeriod"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ແຮງງານ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+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ຄ່າອື່ນໆ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= 4,890,000 Kip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276600"/>
            <a:ext cx="8686800" cy="3581400"/>
          </a:xfrm>
        </p:spPr>
        <p:txBody>
          <a:bodyPr/>
          <a:lstStyle/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ຜົນເສຍຫາຍຂອງເຄື່ອງໂທລະຄົມທີ່ຖືກກຸ່ມຄົນບໍ່ດີລັກ ແລະ ມ້າງເພທຳລາຍ</a:t>
            </a:r>
            <a:endParaRPr lang="en-US" dirty="0" smtClean="0">
              <a:latin typeface="Saysettha OT" pitchFamily="34" charset="-34"/>
              <a:cs typeface="Saysettha OT" pitchFamily="34" charset="-34"/>
            </a:endParaRPr>
          </a:p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ຂອງ </a:t>
            </a:r>
          </a:p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ບໍລິສັດ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UNITEL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pic>
        <p:nvPicPr>
          <p:cNvPr id="3074" name="Picture 2" descr="http://upload.wikimedia.org/wikipedia/commons/f/ff/Unitel_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676782"/>
            <a:ext cx="5029200" cy="2142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762000"/>
            <a:ext cx="9448800" cy="1143000"/>
          </a:xfrm>
        </p:spPr>
        <p:txBody>
          <a:bodyPr>
            <a:noAutofit/>
          </a:bodyPr>
          <a:lstStyle/>
          <a:p>
            <a:r>
              <a:rPr lang="lo-L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ຜົນເສຍຫາຍທີ່ກຸ່ມຄົນບໍ່ດີລັກ ນັບແຕ່</a:t>
            </a:r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/>
            </a:r>
            <a:b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</a:br>
            <a:r>
              <a:rPr lang="lo-L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ເດືອນ</a:t>
            </a:r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 1 – 5 </a:t>
            </a:r>
            <a:r>
              <a:rPr lang="lo-L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ປີ </a:t>
            </a:r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2012</a:t>
            </a:r>
            <a:endParaRPr lang="en-US" sz="4000" b="1" dirty="0">
              <a:solidFill>
                <a:schemeClr val="tx2">
                  <a:lumMod val="60000"/>
                  <a:lumOff val="40000"/>
                </a:schemeClr>
              </a:solidFill>
              <a:latin typeface="Saysettha OT" pitchFamily="34" charset="-34"/>
              <a:cs typeface="Saysettha OT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408237"/>
            <a:ext cx="8382000" cy="4525963"/>
          </a:xfrm>
        </p:spPr>
        <p:txBody>
          <a:bodyPr/>
          <a:lstStyle/>
          <a:p>
            <a:pPr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	ອຸປະກອນທີ່ເສຍຫາຍແມ່ນສາຍໄຟຟ້າ, ສາຍ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Ground,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Battery,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ຕູ້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Rectifier Emerson, 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ສາຍ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Feeder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 ຂອງບັນດາສະຖານີມື ລວມມູນຄ່າທັງໝົດ:</a:t>
            </a:r>
          </a:p>
          <a:p>
            <a:pPr>
              <a:buNone/>
            </a:pPr>
            <a:endParaRPr lang="lo-LA" dirty="0" smtClean="0">
              <a:latin typeface="Saysettha OT" pitchFamily="34" charset="-34"/>
              <a:cs typeface="Saysettha OT" pitchFamily="34" charset="-34"/>
            </a:endParaRPr>
          </a:p>
          <a:p>
            <a:pPr algn="ctr">
              <a:buNone/>
            </a:pP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38,846 $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590800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lo-L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ຜົນເສຍຫາຍຂອງເຄື່ອງໂທລະຄົມທີ່ຖືກກຸ່ມຄົນບໍ່ດີລັກ ແລະ ມ້າງເພທຳລາຍ</a:t>
            </a:r>
            <a:endParaRPr lang="en-US" sz="4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Saysettha OT" pitchFamily="34" charset="-34"/>
              <a:cs typeface="Saysettha OT" pitchFamily="34" charset="-34"/>
            </a:endParaRPr>
          </a:p>
          <a:p>
            <a:pPr algn="ctr"/>
            <a:r>
              <a:rPr lang="lo-L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ຂອງ </a:t>
            </a:r>
          </a:p>
          <a:p>
            <a:pPr algn="ctr"/>
            <a:r>
              <a:rPr lang="lo-L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ສາຂາ ບໍລິສັດອີທີແອລ ມະຫາຊົນ </a:t>
            </a:r>
          </a:p>
          <a:p>
            <a:pPr algn="ctr"/>
            <a:r>
              <a:rPr lang="lo-L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ແຂວງຫຼວງພະບາງ</a:t>
            </a:r>
            <a:endParaRPr lang="en-US" sz="4000" b="1" dirty="0">
              <a:solidFill>
                <a:schemeClr val="tx2">
                  <a:lumMod val="60000"/>
                  <a:lumOff val="40000"/>
                </a:schemeClr>
              </a:solidFill>
              <a:latin typeface="Saysettha OT" pitchFamily="34" charset="-34"/>
              <a:cs typeface="Saysettha OT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81000"/>
            <a:ext cx="276325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7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70400" cy="3429000"/>
          </a:xfrm>
        </p:spPr>
      </p:pic>
      <p:pic>
        <p:nvPicPr>
          <p:cNvPr id="5" name="Content Placeholder 3" descr="DSC007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0"/>
            <a:ext cx="4648200" cy="3405981"/>
          </a:xfrm>
          <a:prstGeom prst="rect">
            <a:avLst/>
          </a:prstGeom>
        </p:spPr>
      </p:pic>
      <p:pic>
        <p:nvPicPr>
          <p:cNvPr id="6" name="Content Placeholder 3" descr="DSC007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29000"/>
            <a:ext cx="4495800" cy="3429000"/>
          </a:xfrm>
          <a:prstGeom prst="rect">
            <a:avLst/>
          </a:prstGeom>
        </p:spPr>
      </p:pic>
      <p:pic>
        <p:nvPicPr>
          <p:cNvPr id="7" name="Content Placeholder 3" descr="DSC007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3429000"/>
            <a:ext cx="46482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7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28937" y="1371600"/>
            <a:ext cx="5433863" cy="4329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ຈຸດທີ່ເສຍຫາຍຫຼາຍກ່ວາໝູ່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255837"/>
            <a:ext cx="8229600" cy="4525963"/>
          </a:xfrm>
        </p:spPr>
        <p:txBody>
          <a:bodyPr/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ບ້ານດອນກາງ		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6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ຄັ້ງ</a:t>
            </a:r>
          </a:p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ບ້ານຫຼັກສິບ		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4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ຄັ້ງ</a:t>
            </a:r>
          </a:p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ບ້ານອູ້			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3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ຄັ້ງ</a:t>
            </a:r>
          </a:p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ບ້ານຫ້ວຍພາຍ		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3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ຄັ້ງ</a:t>
            </a:r>
          </a:p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ບ້ານຜາໂອ		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2 </a:t>
            </a: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ຄັ້ງ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276600"/>
            <a:ext cx="8686800" cy="3581400"/>
          </a:xfrm>
        </p:spPr>
        <p:txBody>
          <a:bodyPr/>
          <a:lstStyle/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ຜົນເສຍຫາຍຂອງເຄື່ອງໂທລະຄົມທີ່ຖືກກຸ່ມຄົນບໍ່ດີລັກ ແລະ ມ້າງເພທຳລາຍ</a:t>
            </a:r>
            <a:endParaRPr lang="en-US" dirty="0" smtClean="0">
              <a:latin typeface="Saysettha OT" pitchFamily="34" charset="-34"/>
              <a:cs typeface="Saysettha OT" pitchFamily="34" charset="-34"/>
            </a:endParaRPr>
          </a:p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ຂອງ </a:t>
            </a:r>
          </a:p>
          <a:p>
            <a:pPr algn="ctr">
              <a:buNone/>
            </a:pPr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ບໍລິສັດ </a:t>
            </a:r>
            <a:r>
              <a:rPr lang="en-US" dirty="0" smtClean="0">
                <a:latin typeface="Saysettha OT" pitchFamily="34" charset="-34"/>
                <a:cs typeface="Saysettha OT" pitchFamily="34" charset="-34"/>
              </a:rPr>
              <a:t>BEELINE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pic>
        <p:nvPicPr>
          <p:cNvPr id="1026" name="Picture 2" descr="http://jclao.com/wp-content/uploads/2011/10/Beelin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47225"/>
            <a:ext cx="3502025" cy="272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ອຸປະກອນທີ່ເສຍຫາຍຫຼາຍກວ່າໝູ່ແມ່ນ: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467600" cy="4525963"/>
          </a:xfrm>
        </p:spPr>
        <p:txBody>
          <a:bodyPr/>
          <a:lstStyle/>
          <a:p>
            <a:r>
              <a:rPr lang="en-US" dirty="0" smtClean="0"/>
              <a:t>Cable AC of BTS</a:t>
            </a:r>
          </a:p>
          <a:p>
            <a:r>
              <a:rPr lang="en-US" dirty="0" smtClean="0"/>
              <a:t>Cable Ground of BTS</a:t>
            </a:r>
          </a:p>
          <a:p>
            <a:r>
              <a:rPr lang="en-US" dirty="0" smtClean="0"/>
              <a:t>Cable Ground of Battery</a:t>
            </a:r>
          </a:p>
          <a:p>
            <a:r>
              <a:rPr lang="en-US" dirty="0" smtClean="0"/>
              <a:t>Cable Ground of Feed</a:t>
            </a:r>
          </a:p>
          <a:p>
            <a:r>
              <a:rPr lang="en-US" dirty="0" smtClean="0"/>
              <a:t>Cable Ground of Microwave</a:t>
            </a:r>
          </a:p>
          <a:p>
            <a:r>
              <a:rPr lang="en-US" dirty="0" smtClean="0"/>
              <a:t>Bar Ground </a:t>
            </a:r>
          </a:p>
          <a:p>
            <a:r>
              <a:rPr lang="en-US" dirty="0" smtClean="0"/>
              <a:t>Cabinet is problem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533400"/>
            <a:ext cx="6304604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914" y="-76200"/>
            <a:ext cx="4688114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0"/>
            <a:ext cx="441314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724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200400"/>
            <a:ext cx="4419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2554" y="609600"/>
            <a:ext cx="5904626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ສະຖານີມືຖື ທີ່ຖືກລັກ ແມ່ນ: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03437"/>
            <a:ext cx="8229600" cy="4525963"/>
          </a:xfrm>
        </p:spPr>
        <p:txBody>
          <a:bodyPr/>
          <a:lstStyle/>
          <a:p>
            <a:r>
              <a:rPr lang="en-US" dirty="0" smtClean="0"/>
              <a:t>Site </a:t>
            </a:r>
            <a:r>
              <a:rPr lang="en-US" dirty="0" err="1" smtClean="0"/>
              <a:t>Khuaty</a:t>
            </a:r>
            <a:r>
              <a:rPr lang="en-US" dirty="0" smtClean="0"/>
              <a:t> 1 	</a:t>
            </a:r>
            <a:r>
              <a:rPr lang="lo-LA" dirty="0" smtClean="0"/>
              <a:t>	ຈຳນວນ </a:t>
            </a:r>
            <a:r>
              <a:rPr lang="en-US" dirty="0" smtClean="0"/>
              <a:t>5 </a:t>
            </a:r>
            <a:r>
              <a:rPr lang="lo-LA" dirty="0" smtClean="0"/>
              <a:t>ຄັ້ງ</a:t>
            </a:r>
          </a:p>
          <a:p>
            <a:r>
              <a:rPr lang="en-US" dirty="0" smtClean="0"/>
              <a:t>Site Thad </a:t>
            </a:r>
            <a:r>
              <a:rPr lang="en-US" dirty="0" err="1" smtClean="0"/>
              <a:t>kuang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	</a:t>
            </a:r>
            <a:r>
              <a:rPr lang="lo-LA" dirty="0" smtClean="0"/>
              <a:t> ຈຳນວນ </a:t>
            </a:r>
            <a:r>
              <a:rPr lang="en-US" dirty="0" smtClean="0"/>
              <a:t>5 </a:t>
            </a:r>
            <a:r>
              <a:rPr lang="lo-LA" dirty="0" smtClean="0"/>
              <a:t>ຄັ້ງ</a:t>
            </a:r>
            <a:endParaRPr lang="en-US" dirty="0" smtClean="0"/>
          </a:p>
          <a:p>
            <a:r>
              <a:rPr lang="en-US" dirty="0" smtClean="0"/>
              <a:t>Site University		</a:t>
            </a:r>
            <a:r>
              <a:rPr lang="lo-LA" dirty="0" smtClean="0"/>
              <a:t> ຈຳນວນ </a:t>
            </a:r>
            <a:r>
              <a:rPr lang="en-US" dirty="0" smtClean="0"/>
              <a:t>1 </a:t>
            </a:r>
            <a:r>
              <a:rPr lang="lo-LA" dirty="0" smtClean="0"/>
              <a:t>ຄັ້ງ</a:t>
            </a:r>
            <a:endParaRPr lang="en-US" dirty="0" smtClean="0"/>
          </a:p>
          <a:p>
            <a:r>
              <a:rPr lang="en-US" dirty="0" smtClean="0"/>
              <a:t>Site </a:t>
            </a:r>
            <a:r>
              <a:rPr lang="en-US" dirty="0" err="1" smtClean="0"/>
              <a:t>Phanom</a:t>
            </a:r>
            <a:r>
              <a:rPr lang="en-US" dirty="0" smtClean="0"/>
              <a:t>		</a:t>
            </a:r>
            <a:r>
              <a:rPr lang="lo-LA" dirty="0" smtClean="0"/>
              <a:t> ຈຳນວນ </a:t>
            </a:r>
            <a:r>
              <a:rPr lang="en-US" dirty="0" smtClean="0"/>
              <a:t>1 </a:t>
            </a:r>
            <a:r>
              <a:rPr lang="lo-LA" dirty="0" smtClean="0"/>
              <a:t>ຄັ້ງ</a:t>
            </a:r>
            <a:endParaRPr lang="en-US" dirty="0" smtClean="0"/>
          </a:p>
          <a:p>
            <a:r>
              <a:rPr lang="en-US" dirty="0" smtClean="0"/>
              <a:t>Site </a:t>
            </a:r>
            <a:r>
              <a:rPr lang="en-US" dirty="0" err="1" smtClean="0"/>
              <a:t>PakOu</a:t>
            </a:r>
            <a:r>
              <a:rPr lang="en-US" dirty="0" smtClean="0"/>
              <a:t>		</a:t>
            </a:r>
            <a:r>
              <a:rPr lang="lo-LA" dirty="0" smtClean="0"/>
              <a:t> ຈຳນວນ </a:t>
            </a:r>
            <a:r>
              <a:rPr lang="en-US" dirty="0" smtClean="0"/>
              <a:t>1 </a:t>
            </a:r>
            <a:r>
              <a:rPr lang="lo-LA" dirty="0" smtClean="0"/>
              <a:t>ຄັ້ງ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ລວມມູນຄ່າຂອງການເສຍຫາຍທັງໝົດ: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79637"/>
            <a:ext cx="8229600" cy="4525963"/>
          </a:xfrm>
        </p:spPr>
        <p:txBody>
          <a:bodyPr/>
          <a:lstStyle/>
          <a:p>
            <a:r>
              <a:rPr lang="en-US" dirty="0" smtClean="0"/>
              <a:t>Total of 7,230 $ = 57,840,000 Kip. The cost is including </a:t>
            </a:r>
            <a:r>
              <a:rPr lang="en-US" dirty="0" err="1" smtClean="0"/>
              <a:t>adminsistration</a:t>
            </a:r>
            <a:r>
              <a:rPr lang="en-US" dirty="0" smtClean="0"/>
              <a:t>, Installation services and equipment.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6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4648200" cy="3934023"/>
          </a:xfrm>
        </p:spPr>
      </p:pic>
      <p:pic>
        <p:nvPicPr>
          <p:cNvPr id="5" name="Content Placeholder 3" descr="DSC006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990600"/>
            <a:ext cx="4495800" cy="4191000"/>
          </a:xfrm>
          <a:prstGeom prst="rect">
            <a:avLst/>
          </a:prstGeom>
        </p:spPr>
      </p:pic>
      <p:pic>
        <p:nvPicPr>
          <p:cNvPr id="6" name="Content Placeholder 3" descr="DSC003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68675"/>
            <a:ext cx="4652433" cy="348932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lo-LA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ການຮ່ວມມືລະຫວ່າງ </a:t>
            </a:r>
            <a:r>
              <a:rPr 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ETL </a:t>
            </a:r>
            <a:r>
              <a:rPr lang="lo-LA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ແລະ </a:t>
            </a:r>
            <a:r>
              <a:rPr 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LTC </a:t>
            </a:r>
            <a:r>
              <a:rPr lang="lo-LA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ທີ່ຖືກໄພທຳມະຊາດ</a:t>
            </a:r>
            <a:endParaRPr lang="en-US" sz="4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Saysettha OT" pitchFamily="34" charset="-34"/>
              <a:cs typeface="Saysettha OT" pitchFamily="34" charset="-34"/>
            </a:endParaRPr>
          </a:p>
          <a:p>
            <a:pPr algn="ctr">
              <a:buNone/>
            </a:pPr>
            <a:r>
              <a:rPr lang="lo-LA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ຢູ່ທີ່ ສະຖານີປາກມອງ, </a:t>
            </a:r>
          </a:p>
          <a:p>
            <a:pPr algn="ctr">
              <a:buNone/>
            </a:pPr>
            <a:r>
              <a:rPr lang="lo-LA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aysettha OT" pitchFamily="34" charset="-34"/>
                <a:cs typeface="Saysettha OT" pitchFamily="34" charset="-34"/>
              </a:rPr>
              <a:t>ເມືອງນ້ຳບາກ, ແຂວງຫຼວງພະບາງ</a:t>
            </a:r>
            <a:r>
              <a:rPr lang="en-US" sz="4800" dirty="0" smtClean="0">
                <a:latin typeface="Saysettha OT" pitchFamily="34" charset="-34"/>
                <a:cs typeface="Saysettha OT" pitchFamily="34" charset="-34"/>
              </a:rPr>
              <a:t> </a:t>
            </a:r>
          </a:p>
          <a:p>
            <a:pPr algn="ctr">
              <a:buNone/>
            </a:pPr>
            <a:endParaRPr lang="en-US" sz="4800" dirty="0" smtClean="0">
              <a:latin typeface="Saysettha OT" pitchFamily="34" charset="-34"/>
              <a:cs typeface="Saysettha OT" pitchFamily="34" charset="-34"/>
            </a:endParaRPr>
          </a:p>
          <a:p>
            <a:pPr algn="ctr">
              <a:buNone/>
            </a:pPr>
            <a:endParaRPr lang="en-US" sz="4800" dirty="0">
              <a:latin typeface="Saysettha OT" pitchFamily="34" charset="-34"/>
              <a:cs typeface="Saysettha OT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3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4572000" cy="3932237"/>
          </a:xfrm>
        </p:spPr>
      </p:pic>
      <p:pic>
        <p:nvPicPr>
          <p:cNvPr id="5" name="Content Placeholder 3" descr="DSC003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1" y="0"/>
            <a:ext cx="4724400" cy="3962400"/>
          </a:xfrm>
          <a:prstGeom prst="rect">
            <a:avLst/>
          </a:prstGeom>
        </p:spPr>
      </p:pic>
      <p:pic>
        <p:nvPicPr>
          <p:cNvPr id="6" name="Content Placeholder 3" descr="DSC003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81400"/>
            <a:ext cx="4419600" cy="3276600"/>
          </a:xfrm>
          <a:prstGeom prst="rect">
            <a:avLst/>
          </a:prstGeom>
        </p:spPr>
      </p:pic>
      <p:pic>
        <p:nvPicPr>
          <p:cNvPr id="7" name="Content Placeholder 3" descr="DSC003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9600" y="3505200"/>
            <a:ext cx="47244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3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34983" cy="3551237"/>
          </a:xfrm>
        </p:spPr>
      </p:pic>
      <p:pic>
        <p:nvPicPr>
          <p:cNvPr id="5" name="Content Placeholder 5" descr="DSC003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0617" y="0"/>
            <a:ext cx="4633383" cy="3581400"/>
          </a:xfrm>
          <a:prstGeom prst="rect">
            <a:avLst/>
          </a:prstGeom>
        </p:spPr>
      </p:pic>
      <p:pic>
        <p:nvPicPr>
          <p:cNvPr id="6" name="Content Placeholder 3" descr="DSC003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3505200"/>
            <a:ext cx="4495800" cy="3352800"/>
          </a:xfrm>
          <a:prstGeom prst="rect">
            <a:avLst/>
          </a:prstGeom>
        </p:spPr>
      </p:pic>
      <p:pic>
        <p:nvPicPr>
          <p:cNvPr id="7" name="Content Placeholder 3" descr="DSC003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9600" y="3505201"/>
            <a:ext cx="47244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3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95800" cy="3200400"/>
          </a:xfrm>
        </p:spPr>
      </p:pic>
      <p:pic>
        <p:nvPicPr>
          <p:cNvPr id="5" name="Content Placeholder 5" descr="DSC003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0"/>
            <a:ext cx="4648201" cy="3200400"/>
          </a:xfrm>
          <a:prstGeom prst="rect">
            <a:avLst/>
          </a:prstGeom>
        </p:spPr>
      </p:pic>
      <p:pic>
        <p:nvPicPr>
          <p:cNvPr id="6" name="Content Placeholder 3" descr="DSC003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00401"/>
            <a:ext cx="4633383" cy="3657600"/>
          </a:xfrm>
          <a:prstGeom prst="rect">
            <a:avLst/>
          </a:prstGeom>
        </p:spPr>
      </p:pic>
      <p:pic>
        <p:nvPicPr>
          <p:cNvPr id="7" name="Content Placeholder 3" descr="DSC003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09017" y="3200401"/>
            <a:ext cx="4734983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3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69908" cy="3577431"/>
          </a:xfrm>
        </p:spPr>
      </p:pic>
      <p:pic>
        <p:nvPicPr>
          <p:cNvPr id="5" name="Content Placeholder 3" descr="DSC003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092" y="0"/>
            <a:ext cx="4769908" cy="3577431"/>
          </a:xfrm>
          <a:prstGeom prst="rect">
            <a:avLst/>
          </a:prstGeom>
        </p:spPr>
      </p:pic>
      <p:pic>
        <p:nvPicPr>
          <p:cNvPr id="6" name="Content Placeholder 3" descr="DSC003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4292" y="3509169"/>
            <a:ext cx="4465108" cy="3348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lo-LA" dirty="0" smtClean="0">
                <a:solidFill>
                  <a:schemeClr val="accent1">
                    <a:lumMod val="75000"/>
                  </a:schemeClr>
                </a:solidFill>
                <a:latin typeface="Saysettha OT" pitchFamily="34" charset="-34"/>
                <a:cs typeface="Saysettha OT" pitchFamily="34" charset="-34"/>
              </a:rPr>
              <a:t>ສະຫຼູບລວມມູນຄ່າເສຍຫາຍທັງໝົດ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Saysettha OT" pitchFamily="34" charset="-34"/>
                <a:cs typeface="Saysettha OT" pitchFamily="34" charset="-34"/>
              </a:rPr>
              <a:t/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Saysettha OT" pitchFamily="34" charset="-34"/>
                <a:cs typeface="Saysettha OT" pitchFamily="34" charset="-34"/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Saysettha OT" pitchFamily="34" charset="-34"/>
                <a:cs typeface="Saysettha OT" pitchFamily="34" charset="-34"/>
              </a:rPr>
              <a:t>4 Operator: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Saysettha OT" pitchFamily="34" charset="-34"/>
              <a:cs typeface="Saysettha OT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13037"/>
            <a:ext cx="8229600" cy="2925763"/>
          </a:xfrm>
        </p:spPr>
        <p:txBody>
          <a:bodyPr/>
          <a:lstStyle/>
          <a:p>
            <a:r>
              <a:rPr lang="lo-LA" dirty="0" smtClean="0">
                <a:solidFill>
                  <a:schemeClr val="bg2">
                    <a:lumMod val="25000"/>
                  </a:schemeClr>
                </a:solidFill>
                <a:latin typeface="Saysettha OT" pitchFamily="34" charset="-34"/>
                <a:cs typeface="Saysettha OT" pitchFamily="34" charset="-34"/>
              </a:rPr>
              <a:t>ເງີນໂດລາ 	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Saysettha OT" pitchFamily="34" charset="-34"/>
                <a:cs typeface="Saysettha OT" pitchFamily="34" charset="-34"/>
              </a:rPr>
              <a:t>152.266,6 $</a:t>
            </a:r>
          </a:p>
          <a:p>
            <a:r>
              <a:rPr lang="lo-LA" dirty="0" smtClean="0">
                <a:solidFill>
                  <a:schemeClr val="bg2">
                    <a:lumMod val="25000"/>
                  </a:schemeClr>
                </a:solidFill>
                <a:latin typeface="Saysettha OT" pitchFamily="34" charset="-34"/>
                <a:cs typeface="Saysettha OT" pitchFamily="34" charset="-34"/>
              </a:rPr>
              <a:t>ເງີນກີບ 		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Saysettha OT" pitchFamily="34" charset="-34"/>
                <a:cs typeface="Saysettha OT" pitchFamily="34" charset="-34"/>
              </a:rPr>
              <a:t>61.890.000 Kip</a:t>
            </a:r>
            <a:endParaRPr lang="en-US" dirty="0">
              <a:solidFill>
                <a:schemeClr val="bg2">
                  <a:lumMod val="25000"/>
                </a:schemeClr>
              </a:solidFill>
              <a:latin typeface="Saysettha OT" pitchFamily="34" charset="-34"/>
              <a:cs typeface="Saysettha OT" pitchFamily="34" charset="-34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o-LA" dirty="0" smtClean="0">
                <a:latin typeface="Saysettha OT" pitchFamily="34" charset="-34"/>
                <a:cs typeface="Saysettha OT" pitchFamily="34" charset="-34"/>
              </a:rPr>
              <a:t>ລວມເມືອງທີ່ມັກເກີດ:</a:t>
            </a:r>
            <a:endParaRPr lang="en-US" dirty="0">
              <a:latin typeface="Saysettha OT" pitchFamily="34" charset="-34"/>
              <a:cs typeface="Saysettha OT" pitchFamily="34" charset="-34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" y="1524000"/>
          <a:ext cx="9143995" cy="497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398"/>
                <a:gridCol w="1698172"/>
                <a:gridCol w="1306285"/>
                <a:gridCol w="1306285"/>
                <a:gridCol w="1306285"/>
                <a:gridCol w="1306285"/>
                <a:gridCol w="1306285"/>
              </a:tblGrid>
              <a:tr h="711200">
                <a:tc>
                  <a:txBody>
                    <a:bodyPr/>
                    <a:lstStyle/>
                    <a:p>
                      <a:r>
                        <a:rPr lang="lo-LA" sz="2000" dirty="0" smtClean="0">
                          <a:latin typeface="Saysettha OT" pitchFamily="34" charset="-34"/>
                          <a:cs typeface="Saysettha OT" pitchFamily="34" charset="-34"/>
                        </a:rPr>
                        <a:t>ລຳດັບ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o-LA" sz="2000" dirty="0" smtClean="0">
                          <a:latin typeface="Saysettha OT" pitchFamily="34" charset="-34"/>
                          <a:cs typeface="Saysettha OT" pitchFamily="34" charset="-34"/>
                        </a:rPr>
                        <a:t>ເມືອງ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STAR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LTC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ETL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BEELINE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TOTAL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1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o-LA" sz="2000" dirty="0" smtClean="0">
                          <a:latin typeface="Saysettha OT" pitchFamily="34" charset="-34"/>
                          <a:cs typeface="Saysettha OT" pitchFamily="34" charset="-34"/>
                        </a:rPr>
                        <a:t>ຫຼວງພະບາງ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21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3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8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12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44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2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o-LA" sz="2000" dirty="0" smtClean="0">
                          <a:latin typeface="Saysettha OT" pitchFamily="34" charset="-34"/>
                          <a:cs typeface="Saysettha OT" pitchFamily="34" charset="-34"/>
                        </a:rPr>
                        <a:t>ຊຽງເງີນ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3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3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4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12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3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o-LA" sz="2000" dirty="0" smtClean="0">
                          <a:latin typeface="Saysettha OT" pitchFamily="34" charset="-34"/>
                          <a:cs typeface="Saysettha OT" pitchFamily="34" charset="-34"/>
                        </a:rPr>
                        <a:t>ມ.ນານ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4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2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6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4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o-LA" sz="2000" dirty="0" smtClean="0">
                          <a:latin typeface="Saysettha OT" pitchFamily="34" charset="-34"/>
                          <a:cs typeface="Saysettha OT" pitchFamily="34" charset="-34"/>
                        </a:rPr>
                        <a:t>ນ້ຳບາກ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3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3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5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o-LA" sz="2000" dirty="0" smtClean="0">
                          <a:latin typeface="Saysettha OT" pitchFamily="34" charset="-34"/>
                          <a:cs typeface="Saysettha OT" pitchFamily="34" charset="-34"/>
                        </a:rPr>
                        <a:t>ງອຍ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2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2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6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o-LA" sz="2000" dirty="0" smtClean="0">
                          <a:latin typeface="Saysettha OT" pitchFamily="34" charset="-34"/>
                          <a:cs typeface="Saysettha OT" pitchFamily="34" charset="-34"/>
                        </a:rPr>
                        <a:t>ປາກອູ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1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0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1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Saysettha OT" pitchFamily="34" charset="-34"/>
                          <a:cs typeface="Saysettha OT" pitchFamily="34" charset="-34"/>
                        </a:rPr>
                        <a:t>2</a:t>
                      </a:r>
                      <a:endParaRPr lang="en-US" sz="2000" dirty="0">
                        <a:latin typeface="Saysettha OT" pitchFamily="34" charset="-34"/>
                        <a:cs typeface="Saysettha OT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TO\Desktop\ETL-Problem\thank-animat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5616" y="3352800"/>
            <a:ext cx="3457984" cy="1633772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676400" y="1249740"/>
            <a:ext cx="533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lo-LA" sz="9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ຂໍຄອບໃຈ</a:t>
            </a:r>
            <a:endParaRPr lang="en-US" sz="9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ropicalisland.de/LPQ_Luang_Prabang_from_aircraf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lo-LA" dirty="0" smtClean="0">
                <a:solidFill>
                  <a:schemeClr val="bg1"/>
                </a:solidFill>
                <a:latin typeface="Saysettha OT" pitchFamily="34" charset="-34"/>
                <a:cs typeface="Saysettha OT" pitchFamily="34" charset="-34"/>
              </a:rPr>
              <a:t>ຂໍຄຳຄິດຄວາມເຫັນ ເພື່ອປືກສາຫາລືກ່ຽວກັບກຸ່ມຄົນທີ່ບໍ່ດີ ທີ່ລັກເຄື່ອງໂທລະຄົມ</a:t>
            </a:r>
            <a:br>
              <a:rPr lang="lo-LA" dirty="0" smtClean="0">
                <a:solidFill>
                  <a:schemeClr val="bg1"/>
                </a:solidFill>
                <a:latin typeface="Saysettha OT" pitchFamily="34" charset="-34"/>
                <a:cs typeface="Saysettha OT" pitchFamily="34" charset="-34"/>
              </a:rPr>
            </a:br>
            <a:r>
              <a:rPr lang="lo-LA" dirty="0" smtClean="0">
                <a:solidFill>
                  <a:schemeClr val="bg1"/>
                </a:solidFill>
                <a:latin typeface="Saysettha OT" pitchFamily="34" charset="-34"/>
                <a:cs typeface="Saysettha OT" pitchFamily="34" charset="-34"/>
              </a:rPr>
              <a:t>ນຳບັນດາແຂກທີ່ເຂົ້າຮ່ວມປະຊຸມ</a:t>
            </a:r>
            <a:endParaRPr lang="en-US" dirty="0">
              <a:solidFill>
                <a:schemeClr val="bg1"/>
              </a:solidFill>
              <a:latin typeface="Saysettha OT" pitchFamily="34" charset="-34"/>
              <a:cs typeface="Saysettha OT" pitchFamily="34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6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4495801" cy="3429000"/>
          </a:xfrm>
        </p:spPr>
      </p:pic>
      <p:pic>
        <p:nvPicPr>
          <p:cNvPr id="5" name="Content Placeholder 3" descr="DSC003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1"/>
            <a:ext cx="4648200" cy="3428999"/>
          </a:xfrm>
          <a:prstGeom prst="rect">
            <a:avLst/>
          </a:prstGeom>
        </p:spPr>
      </p:pic>
      <p:pic>
        <p:nvPicPr>
          <p:cNvPr id="6" name="Content Placeholder 3" descr="DSC003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29000"/>
            <a:ext cx="4495800" cy="3428999"/>
          </a:xfrm>
          <a:prstGeom prst="rect">
            <a:avLst/>
          </a:prstGeom>
        </p:spPr>
      </p:pic>
      <p:pic>
        <p:nvPicPr>
          <p:cNvPr id="7" name="Content Placeholder 3" descr="DSC003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3429000"/>
            <a:ext cx="4648200" cy="3429001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3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3505200"/>
          </a:xfrm>
        </p:spPr>
      </p:pic>
      <p:pic>
        <p:nvPicPr>
          <p:cNvPr id="5" name="Content Placeholder 3" descr="DSC006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1567" y="0"/>
            <a:ext cx="4652433" cy="3489325"/>
          </a:xfrm>
          <a:prstGeom prst="rect">
            <a:avLst/>
          </a:prstGeom>
        </p:spPr>
      </p:pic>
      <p:pic>
        <p:nvPicPr>
          <p:cNvPr id="6" name="Content Placeholder 3" descr="DSC006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05201"/>
            <a:ext cx="4495799" cy="3352800"/>
          </a:xfrm>
          <a:prstGeom prst="rect">
            <a:avLst/>
          </a:prstGeom>
        </p:spPr>
      </p:pic>
      <p:pic>
        <p:nvPicPr>
          <p:cNvPr id="7" name="Content Placeholder 5" descr="DSC006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3505200"/>
            <a:ext cx="4648200" cy="33528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6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95800" cy="3276600"/>
          </a:xfrm>
        </p:spPr>
      </p:pic>
      <p:pic>
        <p:nvPicPr>
          <p:cNvPr id="5" name="Content Placeholder 3" descr="DSC006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0617" y="0"/>
            <a:ext cx="4633383" cy="3276600"/>
          </a:xfrm>
          <a:prstGeom prst="rect">
            <a:avLst/>
          </a:prstGeom>
        </p:spPr>
      </p:pic>
      <p:pic>
        <p:nvPicPr>
          <p:cNvPr id="7" name="Content Placeholder 3" descr="DSC007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3276600"/>
            <a:ext cx="46482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07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1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24400" cy="6858000"/>
          </a:xfrm>
        </p:spPr>
      </p:pic>
      <p:pic>
        <p:nvPicPr>
          <p:cNvPr id="5" name="Content Placeholder 3" descr="DSC01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0"/>
            <a:ext cx="4419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1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648200" cy="6858000"/>
          </a:xfrm>
        </p:spPr>
      </p:pic>
      <p:pic>
        <p:nvPicPr>
          <p:cNvPr id="5" name="Content Placeholder 3" descr="DSC011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0"/>
            <a:ext cx="44958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</TotalTime>
  <Words>446</Words>
  <Application>Microsoft Office PowerPoint</Application>
  <PresentationFormat>On-screen Show (4:3)</PresentationFormat>
  <Paragraphs>120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ຜົນເສຍຫາຍທີ່ກຸ່ມຄົນບໍ່ດີລັກ ປະຈຳປີ 2011</vt:lpstr>
      <vt:lpstr>ຜົນເສຍຫາຍທີ່ກຸ່ມຄົນບໍ່ດີລັກ ປະຈຳປີ 2012 ຕັ້ງແຕ່ຊ່ວງ ເດືອນ 1 – 5/2012 ຂອງ ETL</vt:lpstr>
      <vt:lpstr>Slide 13</vt:lpstr>
      <vt:lpstr>ພະນັກງານ ສ້ອມແປງຮົ້ວ ທີ່ຖືກພວກຄົນບໍ່ດີທຳລາຍ</vt:lpstr>
      <vt:lpstr>ພວກຄົນບໍ່ດີລັກສາຍຕໍ່ຫົວ Batterry</vt:lpstr>
      <vt:lpstr>Slide 16</vt:lpstr>
      <vt:lpstr>ຜົນເສຍຫາຍຂອງບໍລິສັດລາວໂທລະຄົມ ແຕ່ເດືອນ 1 – 5 / 2012</vt:lpstr>
      <vt:lpstr>Slide 18</vt:lpstr>
      <vt:lpstr>ຜົນເສຍຫາຍທີ່ກຸ່ມຄົນບໍ່ດີລັກ ນັບແຕ່ ເດືອນ 1 – 5 ປີ 2012</vt:lpstr>
      <vt:lpstr>Slide 20</vt:lpstr>
      <vt:lpstr>Slide 21</vt:lpstr>
      <vt:lpstr>ຈຸດທີ່ເສຍຫາຍຫຼາຍກ່ວາໝູ່</vt:lpstr>
      <vt:lpstr>Slide 23</vt:lpstr>
      <vt:lpstr>ອຸປະກອນທີ່ເສຍຫາຍຫຼາຍກວ່າໝູ່ແມ່ນ:</vt:lpstr>
      <vt:lpstr>Slide 25</vt:lpstr>
      <vt:lpstr>Slide 26</vt:lpstr>
      <vt:lpstr>Slide 27</vt:lpstr>
      <vt:lpstr>ສະຖານີມືຖື ທີ່ຖືກລັກ ແມ່ນ:</vt:lpstr>
      <vt:lpstr>ລວມມູນຄ່າຂອງການເສຍຫາຍທັງໝົດ:</vt:lpstr>
      <vt:lpstr>Slide 30</vt:lpstr>
      <vt:lpstr>Slide 31</vt:lpstr>
      <vt:lpstr>Slide 32</vt:lpstr>
      <vt:lpstr>Slide 33</vt:lpstr>
      <vt:lpstr>Slide 34</vt:lpstr>
      <vt:lpstr>ສະຫຼູບລວມມູນຄ່າເສຍຫາຍທັງໝົດ  4 Operator:</vt:lpstr>
      <vt:lpstr>ລວມເມືອງທີ່ມັກເກີດ:</vt:lpstr>
      <vt:lpstr>Slide 37</vt:lpstr>
      <vt:lpstr>ຂໍຄຳຄິດຄວາມເຫັນ ເພື່ອປືກສາຫາລືກ່ຽວກັບກຸ່ມຄົນທີ່ບໍ່ດີ ທີ່ລັກເຄື່ອງໂທລະຄົມ ນຳບັນດາແຂກທີ່ເຂົ້າຮ່ວມປະຊຸມ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TOTO</dc:creator>
  <cp:lastModifiedBy>TOTO</cp:lastModifiedBy>
  <cp:revision>83</cp:revision>
  <dcterms:created xsi:type="dcterms:W3CDTF">2006-08-16T00:00:00Z</dcterms:created>
  <dcterms:modified xsi:type="dcterms:W3CDTF">2012-05-31T03:19:14Z</dcterms:modified>
</cp:coreProperties>
</file>