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3138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h-TH"/>
  <c:chart>
    <c:title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ຂັ້ນແຂວງ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</c:spPr>
          <c:cat>
            <c:numRef>
              <c:f>Sheet1!$A$2:$A$6</c:f>
              <c:numCache>
                <c:formatCode>General</c:formatCod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</c:numCache>
            </c:numRef>
          </c:cat>
          <c:val>
            <c:numRef>
              <c:f>Sheet1!$B$2:$B$6</c:f>
              <c:numCache>
                <c:formatCode>_(* #,##0_);_(* \(#,##0\);_(* "-"??_);_(@_)</c:formatCode>
                <c:ptCount val="5"/>
                <c:pt idx="0">
                  <c:v>3333</c:v>
                </c:pt>
                <c:pt idx="1">
                  <c:v>3957</c:v>
                </c:pt>
                <c:pt idx="2">
                  <c:v>4581</c:v>
                </c:pt>
                <c:pt idx="3">
                  <c:v>5581</c:v>
                </c:pt>
                <c:pt idx="4">
                  <c:v>6334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ຂັ້ນເມືອງ,ບ້ານ</c:v>
                </c:pt>
              </c:strCache>
            </c:strRef>
          </c:tx>
          <c:spPr>
            <a:solidFill>
              <a:srgbClr val="C00000"/>
            </a:solidFill>
          </c:spPr>
          <c:cat>
            <c:numRef>
              <c:f>Sheet1!$A$2:$A$6</c:f>
              <c:numCache>
                <c:formatCode>General</c:formatCod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</c:numCache>
            </c:numRef>
          </c:cat>
          <c:val>
            <c:numRef>
              <c:f>Sheet1!$C$2:$C$6</c:f>
              <c:numCache>
                <c:formatCode>_(* #,##0_);_(* \(#,##0\);_(* "-"??_);_(@_)</c:formatCode>
                <c:ptCount val="5"/>
                <c:pt idx="0">
                  <c:v>58402</c:v>
                </c:pt>
                <c:pt idx="1">
                  <c:v>61457</c:v>
                </c:pt>
                <c:pt idx="2">
                  <c:v>63333</c:v>
                </c:pt>
                <c:pt idx="3">
                  <c:v>63853</c:v>
                </c:pt>
                <c:pt idx="4">
                  <c:v>64355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ລວມ</c:v>
                </c:pt>
              </c:strCache>
            </c:strRef>
          </c:tx>
          <c:spPr>
            <a:solidFill>
              <a:srgbClr val="008000"/>
            </a:solidFill>
          </c:spPr>
          <c:cat>
            <c:numRef>
              <c:f>Sheet1!$A$2:$A$6</c:f>
              <c:numCache>
                <c:formatCode>General</c:formatCod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</c:numCache>
            </c:numRef>
          </c:cat>
          <c:val>
            <c:numRef>
              <c:f>Sheet1!$D$2:$D$6</c:f>
              <c:numCache>
                <c:formatCode>_(* #,##0_);_(* \(#,##0\);_(* "-"??_);_(@_)</c:formatCode>
                <c:ptCount val="5"/>
                <c:pt idx="0">
                  <c:v>61735</c:v>
                </c:pt>
                <c:pt idx="1">
                  <c:v>65414</c:v>
                </c:pt>
                <c:pt idx="2">
                  <c:v>67914</c:v>
                </c:pt>
                <c:pt idx="3">
                  <c:v>69434</c:v>
                </c:pt>
                <c:pt idx="4">
                  <c:v>70689</c:v>
                </c:pt>
              </c:numCache>
            </c:numRef>
          </c:val>
        </c:ser>
        <c:dLbls>
          <c:showVal val="1"/>
        </c:dLbls>
        <c:overlap val="-25"/>
        <c:axId val="172477056"/>
        <c:axId val="173158784"/>
      </c:barChart>
      <c:catAx>
        <c:axId val="172477056"/>
        <c:scaling>
          <c:orientation val="minMax"/>
        </c:scaling>
        <c:axPos val="b"/>
        <c:numFmt formatCode="General" sourceLinked="1"/>
        <c:majorTickMark val="none"/>
        <c:tickLblPos val="nextTo"/>
        <c:crossAx val="173158784"/>
        <c:crosses val="autoZero"/>
        <c:auto val="1"/>
        <c:lblAlgn val="ctr"/>
        <c:lblOffset val="100"/>
      </c:catAx>
      <c:valAx>
        <c:axId val="173158784"/>
        <c:scaling>
          <c:orientation val="minMax"/>
        </c:scaling>
        <c:delete val="1"/>
        <c:axPos val="l"/>
        <c:numFmt formatCode="_(* #,##0_);_(* \(#,##0\);_(* &quot;-&quot;??_);_(@_)" sourceLinked="1"/>
        <c:tickLblPos val="none"/>
        <c:crossAx val="172477056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sz="1400">
              <a:latin typeface="Saysettha OT" panose="020B0504020207020204" pitchFamily="34" charset="-34"/>
              <a:cs typeface="Saysettha OT" panose="020B0504020207020204" pitchFamily="34" charset="-34"/>
            </a:defRPr>
          </a:pPr>
          <a:endParaRPr lang="th-TH"/>
        </a:p>
      </c:txPr>
    </c:legend>
    <c:plotVisOnly val="1"/>
    <c:dispBlanksAs val="gap"/>
  </c:chart>
  <c:spPr>
    <a:solidFill>
      <a:schemeClr val="accent3">
        <a:lumMod val="40000"/>
        <a:lumOff val="60000"/>
      </a:schemeClr>
    </a:solidFill>
  </c:spPr>
  <c:txPr>
    <a:bodyPr/>
    <a:lstStyle/>
    <a:p>
      <a:pPr>
        <a:defRPr sz="1800"/>
      </a:pPr>
      <a:endParaRPr lang="th-TH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DA26-F490-4F7A-841F-691CF00FC3FD}" type="datetimeFigureOut">
              <a:rPr lang="en-US" smtClean="0"/>
              <a:pPr/>
              <a:t>11/9/2015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602BA-B1CC-46C4-AD45-E508B37166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8780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DA26-F490-4F7A-841F-691CF00FC3FD}" type="datetimeFigureOut">
              <a:rPr lang="en-US" smtClean="0"/>
              <a:pPr/>
              <a:t>11/9/2015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602BA-B1CC-46C4-AD45-E508B37166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76533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DA26-F490-4F7A-841F-691CF00FC3FD}" type="datetimeFigureOut">
              <a:rPr lang="en-US" smtClean="0"/>
              <a:pPr/>
              <a:t>11/9/2015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602BA-B1CC-46C4-AD45-E508B37166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78341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DA26-F490-4F7A-841F-691CF00FC3FD}" type="datetimeFigureOut">
              <a:rPr lang="en-US" smtClean="0"/>
              <a:pPr/>
              <a:t>11/9/2015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602BA-B1CC-46C4-AD45-E508B37166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76412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DA26-F490-4F7A-841F-691CF00FC3FD}" type="datetimeFigureOut">
              <a:rPr lang="en-US" smtClean="0"/>
              <a:pPr/>
              <a:t>11/9/2015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602BA-B1CC-46C4-AD45-E508B37166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22515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DA26-F490-4F7A-841F-691CF00FC3FD}" type="datetimeFigureOut">
              <a:rPr lang="en-US" smtClean="0"/>
              <a:pPr/>
              <a:t>11/9/2015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602BA-B1CC-46C4-AD45-E508B37166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68970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DA26-F490-4F7A-841F-691CF00FC3FD}" type="datetimeFigureOut">
              <a:rPr lang="en-US" smtClean="0"/>
              <a:pPr/>
              <a:t>11/9/2015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602BA-B1CC-46C4-AD45-E508B37166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74611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DA26-F490-4F7A-841F-691CF00FC3FD}" type="datetimeFigureOut">
              <a:rPr lang="en-US" smtClean="0"/>
              <a:pPr/>
              <a:t>11/9/2015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602BA-B1CC-46C4-AD45-E508B37166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27537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DA26-F490-4F7A-841F-691CF00FC3FD}" type="datetimeFigureOut">
              <a:rPr lang="en-US" smtClean="0"/>
              <a:pPr/>
              <a:t>11/9/2015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602BA-B1CC-46C4-AD45-E508B37166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9353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DA26-F490-4F7A-841F-691CF00FC3FD}" type="datetimeFigureOut">
              <a:rPr lang="en-US" smtClean="0"/>
              <a:pPr/>
              <a:t>11/9/2015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602BA-B1CC-46C4-AD45-E508B37166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40164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DA26-F490-4F7A-841F-691CF00FC3FD}" type="datetimeFigureOut">
              <a:rPr lang="en-US" smtClean="0"/>
              <a:pPr/>
              <a:t>11/9/2015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602BA-B1CC-46C4-AD45-E508B37166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78630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B3DA26-F490-4F7A-841F-691CF00FC3FD}" type="datetimeFigureOut">
              <a:rPr lang="en-US" smtClean="0"/>
              <a:pPr/>
              <a:t>11/9/2015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2602BA-B1CC-46C4-AD45-E508B37166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89140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lo-LA" sz="3000" b="1" dirty="0" smtClean="0">
                <a:solidFill>
                  <a:schemeClr val="accent2">
                    <a:lumMod val="50000"/>
                  </a:schemeClr>
                </a:solidFill>
                <a:latin typeface="Saysettha OT" panose="020B0504020207020204" pitchFamily="34" charset="-34"/>
                <a:cs typeface="Saysettha OT" panose="020B0504020207020204" pitchFamily="34" charset="-34"/>
              </a:rPr>
              <a:t>ສະຖິຕິສະມາຊິກສະຫະພັນແມ່ຍິງ ແຕ່ປີ 2010 - 2014</a:t>
            </a:r>
            <a:endParaRPr lang="en-US" sz="3000" b="1" dirty="0">
              <a:solidFill>
                <a:schemeClr val="accent2">
                  <a:lumMod val="50000"/>
                </a:schemeClr>
              </a:solidFill>
              <a:latin typeface="Saysettha OT" panose="020B0504020207020204" pitchFamily="34" charset="-34"/>
              <a:cs typeface="Saysettha OT" panose="020B0504020207020204" pitchFamily="34" charset="-34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846806370"/>
              </p:ext>
            </p:extLst>
          </p:nvPr>
        </p:nvGraphicFramePr>
        <p:xfrm>
          <a:off x="1" y="838200"/>
          <a:ext cx="9144000" cy="617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845989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11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ສະຖິຕິສະມາຊິກສະຫະພັນແມ່ຍິງ ແຕ່ປີ 2010 - 2014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ສະຖິຕິສະມາຊິກສະຫະພັນແມ່ຍິງ ແຕ່ປີ 2010 - 2014</dc:title>
  <dc:creator>LENOVO</dc:creator>
  <cp:lastModifiedBy>Lenovo-pc</cp:lastModifiedBy>
  <cp:revision>15</cp:revision>
  <cp:lastPrinted>2015-08-01T04:40:53Z</cp:lastPrinted>
  <dcterms:created xsi:type="dcterms:W3CDTF">2015-08-01T02:25:27Z</dcterms:created>
  <dcterms:modified xsi:type="dcterms:W3CDTF">2015-11-08T23:18:23Z</dcterms:modified>
</cp:coreProperties>
</file>