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9"/>
  </p:notesMasterIdLst>
  <p:sldIdLst>
    <p:sldId id="256" r:id="rId2"/>
    <p:sldId id="347" r:id="rId3"/>
    <p:sldId id="348" r:id="rId4"/>
    <p:sldId id="349" r:id="rId5"/>
    <p:sldId id="350" r:id="rId6"/>
    <p:sldId id="352" r:id="rId7"/>
    <p:sldId id="351" r:id="rId8"/>
    <p:sldId id="353" r:id="rId9"/>
    <p:sldId id="354" r:id="rId10"/>
    <p:sldId id="366" r:id="rId11"/>
    <p:sldId id="367" r:id="rId12"/>
    <p:sldId id="368" r:id="rId13"/>
    <p:sldId id="369" r:id="rId14"/>
    <p:sldId id="355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294" r:id="rId25"/>
    <p:sldId id="324" r:id="rId26"/>
    <p:sldId id="301" r:id="rId27"/>
    <p:sldId id="303" r:id="rId28"/>
    <p:sldId id="305" r:id="rId29"/>
    <p:sldId id="311" r:id="rId30"/>
    <p:sldId id="314" r:id="rId31"/>
    <p:sldId id="317" r:id="rId32"/>
    <p:sldId id="344" r:id="rId33"/>
    <p:sldId id="328" r:id="rId34"/>
    <p:sldId id="329" r:id="rId35"/>
    <p:sldId id="327" r:id="rId36"/>
    <p:sldId id="330" r:id="rId37"/>
    <p:sldId id="334" r:id="rId3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42406-33FB-41F9-8A24-C50EBC3C9FF0}" type="datetimeFigureOut">
              <a:rPr lang="th-TH" smtClean="0"/>
              <a:pPr/>
              <a:t>24/01/59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F11D1-7ACA-46AD-BCC9-C9DAE5E7C7D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8716-E1A8-4291-84C2-42DDA7DEA261}" type="datetimeFigureOut">
              <a:rPr lang="th-TH" smtClean="0"/>
              <a:pPr/>
              <a:t>24/01/59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8716-E1A8-4291-84C2-42DDA7DEA261}" type="datetimeFigureOut">
              <a:rPr lang="th-TH" smtClean="0"/>
              <a:pPr/>
              <a:t>24/01/59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8716-E1A8-4291-84C2-42DDA7DEA261}" type="datetimeFigureOut">
              <a:rPr lang="th-TH" smtClean="0"/>
              <a:pPr/>
              <a:t>24/01/59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8716-E1A8-4291-84C2-42DDA7DEA261}" type="datetimeFigureOut">
              <a:rPr lang="th-TH" smtClean="0"/>
              <a:pPr/>
              <a:t>24/01/59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8716-E1A8-4291-84C2-42DDA7DEA261}" type="datetimeFigureOut">
              <a:rPr lang="th-TH" smtClean="0"/>
              <a:pPr/>
              <a:t>24/01/59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8716-E1A8-4291-84C2-42DDA7DEA261}" type="datetimeFigureOut">
              <a:rPr lang="th-TH" smtClean="0"/>
              <a:pPr/>
              <a:t>24/01/59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8716-E1A8-4291-84C2-42DDA7DEA261}" type="datetimeFigureOut">
              <a:rPr lang="th-TH" smtClean="0"/>
              <a:pPr/>
              <a:t>24/01/59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8716-E1A8-4291-84C2-42DDA7DEA261}" type="datetimeFigureOut">
              <a:rPr lang="th-TH" smtClean="0"/>
              <a:pPr/>
              <a:t>24/01/59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8716-E1A8-4291-84C2-42DDA7DEA261}" type="datetimeFigureOut">
              <a:rPr lang="th-TH" smtClean="0"/>
              <a:pPr/>
              <a:t>24/01/59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8716-E1A8-4291-84C2-42DDA7DEA261}" type="datetimeFigureOut">
              <a:rPr lang="th-TH" smtClean="0"/>
              <a:pPr/>
              <a:t>24/01/59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8716-E1A8-4291-84C2-42DDA7DEA261}" type="datetimeFigureOut">
              <a:rPr lang="th-TH" smtClean="0"/>
              <a:pPr/>
              <a:t>24/01/59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DB8716-E1A8-4291-84C2-42DDA7DEA261}" type="datetimeFigureOut">
              <a:rPr lang="th-TH" smtClean="0"/>
              <a:pPr/>
              <a:t>24/01/59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1E724B-03B3-44B8-B8CA-5DC6090B90ED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357826"/>
          </a:xfrm>
        </p:spPr>
        <p:txBody>
          <a:bodyPr>
            <a:normAutofit/>
          </a:bodyPr>
          <a:lstStyle/>
          <a:p>
            <a:pPr algn="ctr"/>
            <a:r>
              <a:rPr lang="lo-LA" sz="3200" b="1" dirty="0" smtClean="0">
                <a:latin typeface="Phetsarath OT" pitchFamily="2" charset="0"/>
                <a:cs typeface="Phetsarath OT" pitchFamily="2" charset="0"/>
              </a:rPr>
              <a:t>ບົດລາຍງານ</a:t>
            </a:r>
          </a:p>
          <a:p>
            <a:pPr algn="ctr"/>
            <a:endParaRPr lang="lo-LA" sz="3200" dirty="0" smtClean="0"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ການຈັດຕັ້ງ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ປະຕິບັດໂຄງການ ສ້າງຄວາມເຂັ້ມແຂງໃຫ້ແມ່ຍິງ</a:t>
            </a:r>
          </a:p>
          <a:p>
            <a:pPr algn="ctr"/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ໃນວຽກງານການນຳພາ 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ແລະ ຄວາມ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ສະເໝີພາບຍິງ-ຊາຍ ໄລຍະ </a:t>
            </a:r>
            <a:r>
              <a:rPr lang="en-US" sz="3200" dirty="0" smtClean="0">
                <a:latin typeface="Phetsarath OT" pitchFamily="2" charset="0"/>
                <a:cs typeface="Phetsarath OT" pitchFamily="2" charset="0"/>
              </a:rPr>
              <a:t>II</a:t>
            </a:r>
          </a:p>
          <a:p>
            <a:pPr algn="ctr"/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( ສົກປີ 2013-2015 )</a:t>
            </a:r>
          </a:p>
          <a:p>
            <a:pPr algn="l"/>
            <a:endParaRPr lang="th-TH" sz="2800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I. </a:t>
            </a:r>
            <a:r>
              <a:rPr lang="lo-LA" sz="2700" b="1" dirty="0" smtClean="0">
                <a:latin typeface="Phetsarath OT" pitchFamily="2" charset="0"/>
                <a:cs typeface="Phetsarath OT" pitchFamily="2" charset="0"/>
              </a:rPr>
              <a:t>ກິດຈະກຳທີໄດ້ຈັດຕັ້ງປະຕິບັດເມືອງ​ຫຼວງ​ພະ​ບາງ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ກິດຈະກຳ​ທີ 1: ງົບປະມານ:  ຈຳນວນ 4.010.000 ກີບ</a:t>
            </a:r>
          </a:p>
          <a:p>
            <a:pPr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ກອງ​ປະ​ຊຸມ​ເຊື່ອມ​ບົດບາດ​ຍິງ-ຊາຍ ​ເຂົ້າ​ໃນ​ການວາງ​ແຜນ​ຍຸດ​ທະ​ສາດ ​ແລະ​ແຜນ​ປະຕິບັດ​ງານ​ສົກ​ປີ 2013-2014.</a:t>
            </a:r>
          </a:p>
          <a:p>
            <a:pPr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ມີ​ຜູ່​ເຂົ້າຮ່ວມ​ມາ​ຈາກ​ຄະນະ​ຊີ້​ນຳ​ຂັ້ນ​ແຂວງ 6 ທ່ານ, ຍິງ 3 ທ່ານ,    ຄະນະ​ຊີ້​ນຳ​ຂັ້ນ​ເມືອງ​ຫຼວງ​ພະ​ບາງ 6 ທ່ານ, ຍິງ 2 ທ່ານ, ຄະນະ​ຊີ້​ນຳ​ຂັ້ນ​ເມືອງ​ຊຽງ​ເງິນ 6 ທ່ານ, ຍິງ 2 ທ່ານ ລວມ 18 ທ່ານ, ຍິງ 7 ທ່ານ. </a:t>
            </a:r>
          </a:p>
          <a:p>
            <a:pPr>
              <a:buNone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ກິດຈະກຳ​ທີ2: ​ງົບປະມານ: 0</a:t>
            </a:r>
          </a:p>
          <a:p>
            <a:pPr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ແຕ່ງຕັ້ງຄະນະ​ຊີ້​ນໍາຂັ້ນ​ເມືອງ ລວມ 6 ທ່ານ, ຍິງ 2 ທ່ານ, ຊາຍ 4 ທ່ານ.</a:t>
            </a:r>
          </a:p>
          <a:p>
            <a:pPr>
              <a:buNone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ກິດຈະກໍາ​ທີ3: ງົບປະມານ: 0</a:t>
            </a:r>
          </a:p>
          <a:p>
            <a:pPr>
              <a:buNone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​ແຕ່ງຕັ້ງຄະນະ​ຮັບຜິດຊອບ​ຂັ້ນບ້ານ​ໆ​ລະ 6 ທ່ານ ລວມ 120 ທ່ານ, ຍິງ 20 ທ່ານ, ຊາຍ 100 ທ່ານ.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ກິດຈະກຳທີໄດ້ຈັດຕັ້ງປະຕິບັດເມືອງ​ຫຼວງ​ພະ​ບາງ (ຕໍ່)</a:t>
            </a:r>
            <a:endParaRPr lang="th-T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ກິດຈະກຳ​ທີ4: ງົບປະມານຈຳນວນ 1.860.000 ກີບ</a:t>
            </a:r>
          </a:p>
          <a:p>
            <a:pPr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ປະ​ເມີນ​ຂີດ​ຄວາມ​ສາມາດ​ຂອງ​ຄະນະ​​ບ້ານຢູ່​ບ້ານ 20 ບ້ານ.</a:t>
            </a:r>
          </a:p>
          <a:p>
            <a:pPr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ມີຜູ່ເຂົ້າຮ່ວມ 60 ທ່ານ, ຍິງ 23 ທ່ານ, ຊາຍ 37 ທ່ານ.</a:t>
            </a:r>
          </a:p>
          <a:p>
            <a:pPr>
              <a:buNone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ກິດຈະກໍາ​ທີ5: ງົບປະມານ: ຈຳນວນ 7.745.000 ກີບ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  </a:t>
            </a: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ຝຶກ​ອົບຮົມ​ບົດບາດ​ຍິງ-ຊາຍ ​ແລະ​ການ​ປົກຄອງ​ທ້ອງ​ຖິ່ນ​ໃຫ້​ຄະນະ​ບ້ານຈຳນວນ 20 ບ້ານ.</a:t>
            </a:r>
          </a:p>
          <a:p>
            <a:pPr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ມີ​ຜູ່​ເຂົ້າຮ່ວມ 60 ທ່ານ, ຍິງ 23 ທ່ານ, ຊາຍ 37 ທ່ານ. </a:t>
            </a:r>
          </a:p>
          <a:p>
            <a:pPr marL="514350" indent="-514350">
              <a:buNone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ກິດ​ຈະ​ກຳ​ທີ6: ງົບປະມານ: ຈຳນວນ 2.810.000 ກີບ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ກອງ​ປະຊຸມ​ກຳນົດ​ທີ່​ຕັ້ງພາລະ​ບົດບາດ​ຂອງ​ເຄືອ​ຂ່າຍ​ນາຍບ້ານ​ເພດ​ຍິງ.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ຜູ່​ເຂົ້າຮ່ວມ​ຈາກ​ຄະນະ​ຊີ້​ນຳ​ຂັ້ນ​ແຂວງ 6 ທ່ານ, ຍິງ 4 ທ່ານ​, ​ເມືອງ​ຫຼວງ​ພະ​ບາງ 4 ທ່ານ, ຍິງ 1 ທ່ານ, ​ເມືອງ​ຊຽງ​ເງິນ 4 ທ່ານ, ຍິງ 1 ທ່ານ ລວມ 14 ທ່ານ, ຍິງ 6 ທ່ານ. </a:t>
            </a:r>
            <a:endParaRPr lang="th-TH" sz="2800" dirty="0" smtClean="0">
              <a:latin typeface="Phetsarath OT" pitchFamily="2" charset="0"/>
              <a:cs typeface="Phetsarath OT" pitchFamily="2" charset="0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ກິດຈະກຳທີໄດ້ຈັດຕັ້ງປະຕິບັດເມືອງ​ຫຼວງ​ພະ​ບາງ (ຕໍ່)</a:t>
            </a:r>
            <a:endParaRPr lang="th-T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ກິດຈະກຳ​ທີ7: ງົບປະມານ: ຈຳນວນ 1.946.000 ກີບ</a:t>
            </a:r>
          </a:p>
          <a:p>
            <a:pPr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ຝຶກ​ອົບຮົມ​ການ​ສ້າງ​ເຄືອ​ຂ່າຍ​ໃຫ້ການ​ນຳ​ເພດ​ຍິງ​ຂັ້ນບ້ານ ຈຳນວນ 13 ທ່ານ</a:t>
            </a:r>
          </a:p>
          <a:p>
            <a:pPr>
              <a:buFont typeface="Wingdings" pitchFamily="2" charset="2"/>
              <a:buChar char="v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ກິດຈະກຳ​ທີ 8: ງົບປະມານ: ຈຳນວນ 7.660.000 ກີບ</a:t>
            </a:r>
          </a:p>
          <a:p>
            <a:pPr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ຕິດຕາມ, ກວດກາ​ຄະນະ​ຮັບຜິດຊອບ​ຂັ້ນບ້ານ ​ເປົ້າໝາຍ ຈໍານວນ 2​0 ບ້ານ​.</a:t>
            </a:r>
          </a:p>
          <a:p>
            <a:pPr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ມີຄະນະຊີ້ນຳຂັ້ນແຂວງ. ຂັ້ນເມືອງ ຈຳນວນ 12 ທ່ານ, ຍິງ 5 ທ່ານ, ຊາຍ 6 ທ່ານ.</a:t>
            </a:r>
          </a:p>
          <a:p>
            <a:pPr>
              <a:buFont typeface="Wingdings" pitchFamily="2" charset="2"/>
              <a:buChar char="v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ກິດຈະກຳ​ທີ9: ງົບປະມານ: ຈຳ​ນວນ 3.328.000 ກີບ</a:t>
            </a:r>
          </a:p>
          <a:p>
            <a:pPr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ກອງ​ປະຊຸມ​ປະ​ເມີນ​ຜົນ​ໂຄງການ ມີ​ຜູ່​ເຂົ້າຮ່ວມ ຈາກ​ຄະນະ​ຊີ້​ນຳ​ຂັ້ນ​ແຂວງ 6 ທ່ານ, ຍິງ 4 ທ່ານ, ​ເມືອງ​ຫຼວງ​ພະ​ບາງ 4 ທ່ານ, ຍິງ 2 ທ່ານ, ​ເມືອງ​ຊຽງ​​ເງິນ 4 ທ່ານ, ຍິງ 2 ທ່ານ ລວມ 14 ທ່ານ, ຍິງ 8 ທ່ານ.</a:t>
            </a:r>
          </a:p>
          <a:p>
            <a:pPr>
              <a:buFont typeface="Wingdings" pitchFamily="2" charset="2"/>
              <a:buChar char="v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ກິດຈະກຳ​ທີ່10: ງົບປະມານ: ຈຳນວນ 4.006.000 ກີບ </a:t>
            </a:r>
          </a:p>
          <a:p>
            <a:pPr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ຝຶກ​ອົບຮົມ​ບົດບາດ​ຍິງ-ຊາຍ ​ແລະ ທັກ​ສະ​ດ້ານ​ການ​ນຳພາ​ໃຫ້​ຄະນະ​ພັກ​ບ້ານ, ຄະ​ນະປົກຄອງ​ບ້ານ​ເພດ​ຍິງ, ປະທານ​ສະຫະພັນ​ແມ່ຍິງ​ບ້ານ ຈຳນວນ 2​0 ບ້ານ​ເປົ້າໝາຍ ມີ​ຜູ່​ເຂົ້າຮ່ວມ​ທັງ​ໝົດ 32 ທ່ານ.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ກິດຈະກຳ​ທີ11:ງົບປະມານ: ຈຳນວນ 5.170.000 ກີບ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ຕິດຕາມ, ກວດກາ​ຄະນະ​ຮັບຜິດຊອບ​ຂັ້ນບ້ານ ຈໍານວນ 20 ບ້ານ​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ຄະນະຊີ້ນຳຂັ້ນແຂວງ, ຂັ້ນເມືອງ 11 ທ່ານ, ຍິງ 5 ທ່ານ, ຊາຍ 6 ທ່ານ.</a:t>
            </a:r>
            <a:endParaRPr lang="th-TH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ກິດຈະກຳທີໄດ້ຈັດຕັ້ງປະຕິບັດເມືອງ​ຫຼວງ​ພະ​ບາງ (ຕໍ່)</a:t>
            </a:r>
            <a:endParaRPr lang="th-T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ກິດຈະກຳ​ທີ12: ງົບປະມານ: ຈຳນວນ 6.500.000 ກີບ.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ກອງ​ປະຊຸມ​ເຜີຍ​ແຜ່​ຜົນສຳ​ເລັດ​ການຈັດຕັ້ງປະຕິບັດ​ໂຄງການ​ ສົກ​ປີ 2011-2015 ດໍາ​ເນີນ 1 ຕອນ ມີ​ຜູ່​ເຂົ້າຮ່ວມ: ປະທານ​ສະຫະພັນ​ແມ່ຍິງ​ເມືອງ 12 ​ເມືອງ, ຮາກຖານສະຫະພັນແມ່ຍິງ ແລະ ໜ່ວຍ​ອ້ອມ​ຂ້າງ​ແຂວງ 69 ໜ່ວຍ ລວມ 81 ທ່ານ. ​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ກິດຈະກຳ​ທີ13: ງົບປະມານ: ຈຳນວນ 2.893.000 ກີບ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ກອງ​ປະຊຸມ​ປະ​ເມີນ​ຜົນ​ທ້າຍ​ໂຄງການ ສົກ​ປີ 2013-2015 ຜູ່​ເຂົ້າຮ່ວມ​ມີ​ຄະນະ​ຊີ້​ນໍາຂັ້ນ​ແຂວງ 6 ທ່ານ, ຍິງ 4 ທ່ານ, ​ເມືອງ​ຫຼວງ​ພະ​ບາງ ​ແລະ ​ເມືອງ​ຊຽງ​ເງິນ 12 ທ່ານ, ຍິງ 4 ທ່ານ ລວມ 18 ທ່ານ ຍິງ 8 ທ່ານ.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pPr algn="ctr"/>
            <a:r>
              <a:rPr lang="en-US" sz="2200" b="1" dirty="0" smtClean="0">
                <a:latin typeface="Phetsarath OT" pitchFamily="2" charset="0"/>
                <a:cs typeface="Phetsarath OT" pitchFamily="2" charset="0"/>
              </a:rPr>
              <a:t>II.</a:t>
            </a:r>
            <a:r>
              <a:rPr lang="lo-LA" b="1" dirty="0" smtClean="0">
                <a:latin typeface="Phetsarath OT" pitchFamily="2" charset="0"/>
                <a:cs typeface="Phetsarath OT" pitchFamily="2" charset="0"/>
              </a:rPr>
              <a:t>​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ເປົ້າໝາຍ​ຈັດຕັ້ງປະຕິບັດ​ໂຄງການ</a:t>
            </a:r>
            <a:endParaRPr lang="th-TH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3571900"/>
          </a:xfrm>
        </p:spPr>
        <p:txBody>
          <a:bodyPr/>
          <a:lstStyle/>
          <a:p>
            <a:r>
              <a:rPr lang="lo-LA" dirty="0" smtClean="0">
                <a:latin typeface="Phetsarath OT" pitchFamily="2" charset="0"/>
                <a:cs typeface="Phetsarath OT" pitchFamily="2" charset="0"/>
              </a:rPr>
              <a:t>ໂຄງການ​ປະຕິບັດກິດຈະ​ກໍາ​ຢູ່ 2​0 ບ້ານ​ຄື: ປົ່ງ​ຫວ້ານ, ​ເມືອງ​ຂາຍ, ​ແສນ​ສຸກ, ບ້ານ​ອູ້, ວຽງ​ໃໝ່, ປາກ​ຊີ, ຄົກ​ມັນ, ດອນ​ເກົ່າ, ນາ​ສັງ​ເຫວີຍ, ຫຼັກ​ສິບ, ຜາ​ໂອ, ຂົວ​ທີ1, ທ່າ​ແປ້ນ, ປາກ​ເຊືອງ, ກົກ​ງິ້ວ, ໝື່ນນາ, ວຽງ​ສະຫວັນ, ພະ​ບາດ, ​ໂພ​ສີ ​ແລະ ຄົກ​ວ່າ.</a:t>
            </a:r>
          </a:p>
          <a:p>
            <a:r>
              <a:rPr lang="lo-LA" dirty="0" smtClean="0">
                <a:latin typeface="Phetsarath OT" pitchFamily="2" charset="0"/>
                <a:cs typeface="Phetsarath OT" pitchFamily="2" charset="0"/>
              </a:rPr>
              <a:t>ຜ່ານ​ການຈັດຕັ້ງປະຕິບັດ​ໂຄງການ​ຕົວ​ຈິງ​ຢູ່ 20 ບ້ານ ​​ແມ່ນ​ແມ່ຍິງ​ໄດ້​ຮັບ​ການ​ສະໜັບສະໜູນ​ຈາກ​ການຈັດຕັ້ງ, ​ເພດ​ຊາຍ, ຄອບຄົວ ​ແລະ​ສັງຄົມ​ສູງ​ຂື້ນ, ​ແມ່ຍິງ​ໄດ້​ມີ​ໂອກາດ​ພັດທະນາ​ຕົນ​ເອງ ​ເຮັດ​ໃຫ້​ຈຳນວນ​ເພດ​ຍິງ​ເປັນ​ການ​ນຳ​ຂັ້ນບ້ານ​ເພີ່ມ​ຂື້ນ.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 smtClean="0">
                <a:latin typeface="Phetsarath OT" pitchFamily="2" charset="0"/>
                <a:cs typeface="Phetsarath OT" pitchFamily="2" charset="0"/>
              </a:rPr>
              <a:t>III</a:t>
            </a:r>
            <a:r>
              <a:rPr lang="lo-LA" sz="2700" b="1" dirty="0" smtClean="0">
                <a:latin typeface="Phetsarath OT" pitchFamily="2" charset="0"/>
                <a:cs typeface="Phetsarath OT" pitchFamily="2" charset="0"/>
              </a:rPr>
              <a:t>. ຜົນສໍາເລັດ, ຕົວ​ຊີ້​ວັດ ຄວາມ​ສຳຄັນ​ຂອງ​ໂຄງການ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57313"/>
          <a:ext cx="9144000" cy="7599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48"/>
                <a:gridCol w="2333652"/>
                <a:gridCol w="1524000"/>
                <a:gridCol w="1524000"/>
                <a:gridCol w="1524000"/>
                <a:gridCol w="1524000"/>
              </a:tblGrid>
              <a:tr h="1142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o-LA" sz="1800" dirty="0" smtClean="0"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ລ</a:t>
                      </a:r>
                      <a:r>
                        <a:rPr lang="en-US" sz="2200" dirty="0" smtClean="0">
                          <a:latin typeface="Phetsarath OT" pitchFamily="2" charset="0"/>
                          <a:cs typeface="Phetsarath OT" pitchFamily="2" charset="0"/>
                        </a:rPr>
                        <a:t>/</a:t>
                      </a:r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ດ</a:t>
                      </a:r>
                      <a:endParaRPr lang="th-TH" sz="2200" dirty="0" smtClean="0"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o-LA" dirty="0" smtClean="0"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ເນື້ອໃນ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ຈຳນວນການນຳເພດຍິງກ່ອນໂຄງການ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ຈຳນວນການນຳເພດຍິງຫຼັງໂຄງການ</a:t>
                      </a:r>
                      <a:endParaRPr lang="th-TH" sz="2200" dirty="0" smtClean="0"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pPr algn="ctr"/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o-LA" sz="2200" dirty="0" smtClean="0"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ເພີ່ມ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o-LA" dirty="0" smtClean="0"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ໝາຍເຫດ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​ເລຂາ​ໜ່ວຍ​ພັກ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0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2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ຮອງ​ເລຂາ​ໜ່ວຍ​ພັກ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4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6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2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3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ປະທານ​ແນວ​ໂຮມ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2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4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ຮອງ​ປະທານ​ແນວ​ໂຮມ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2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10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8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໌5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ຮອງ​ເລຂາ​ຊາວ​ໜຸ່ມ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0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11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11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6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ນາຍບ້ານ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2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7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ຮອງ​ນາຍບ້ານ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12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12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0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8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ຄະນ​ະໄກ່​ເກ່ຍ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20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27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7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9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ຫົວໜ້າ​ໜ່ວຍ​ປົກຄອງ​ບ້ານ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45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45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0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ລວມ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86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116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dirty="0" smtClean="0">
                          <a:latin typeface="Phetsarath OT" pitchFamily="2" charset="0"/>
                          <a:cs typeface="Phetsarath OT" pitchFamily="2" charset="0"/>
                        </a:rPr>
                        <a:t>30</a:t>
                      </a:r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57233"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2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IV 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. ວິທີ​ການ​ດໍາເນີນ​ໂຄງການ</a:t>
            </a:r>
            <a:endParaRPr lang="th-T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ປະທານ​ສະຫະພັນ​ແມ່ຍິງ​ແຂວງ ສະ​ເໜີ​ຂໍ​ອານຸຍາດ​ປະຕິບັດ​ໂຄງການ​ຈາກ​ທ່ານ​ເຈົ້າ​ແຂວງ.</a:t>
            </a:r>
          </a:p>
          <a:p>
            <a:pPr marL="514350" indent="-514350">
              <a:buFont typeface="+mj-lt"/>
              <a:buAutoNum type="arabicParenR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ສະ​ເໜີ​ແຕ່ງຕັ້ງຄະນະ​ຊີ້ນ​ຳຈາກ​ພາກສ່ວນ​ທີ່​ກ່ຽວຂ້ອງ​ຢູ່​ຂັ້ນ​ແຂວງ-​ເມືອງ.</a:t>
            </a:r>
          </a:p>
          <a:p>
            <a:pPr marL="514350" indent="-514350">
              <a:buFont typeface="+mj-lt"/>
              <a:buAutoNum type="arabicParenR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ຈັດ​ກອງ​ປະຊຸມ​ແນະນຳ​ໂຄງການ, ວາງ​ແຜນ​ດຳ​ເນີນ​ໂຄງການ.</a:t>
            </a:r>
          </a:p>
          <a:p>
            <a:pPr marL="514350" indent="-514350">
              <a:buFont typeface="+mj-lt"/>
              <a:buAutoNum type="arabicParenR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ຝຶກ​ອົບຮົມ​ຄະນະ​ຊີ້​ນຳ.</a:t>
            </a:r>
          </a:p>
          <a:p>
            <a:pPr marL="514350" indent="-514350">
              <a:buFont typeface="+mj-lt"/>
              <a:buAutoNum type="arabicParenR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ຈັດຕັ້ງປະຕິບັດ​ບັນດາ​ກິດຈະກຳ.</a:t>
            </a:r>
          </a:p>
          <a:p>
            <a:pPr marL="514350" indent="-514350">
              <a:buFont typeface="+mj-lt"/>
              <a:buAutoNum type="arabicParenR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ຕິດຕາມ, ກວດກາ​ດ ປະ​ເມີນ​ຜົນ.</a:t>
            </a:r>
          </a:p>
          <a:p>
            <a:pPr marL="514350" indent="-514350">
              <a:buFont typeface="+mj-lt"/>
              <a:buAutoNum type="arabicParenR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ຈັດ​ກອງ​ປະຊຸມ​ປະ​ເມີນ​ຜົນ​ທ້າຍ​ໂຄງການ ​ແລະ ວາງ​ທິດ​ທາງ​ແຜນການ​ໃນ​ຕໍ່ໜ້າ.</a:t>
            </a:r>
          </a:p>
          <a:p>
            <a:pPr marL="514350" indent="-514350">
              <a:buFont typeface="+mj-lt"/>
              <a:buAutoNum type="arabicParenR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ສະຫຼຸບ, ລາຍ​ງານ​ໃຫ້​ສູນ​ກາງ​ສະຫະພັນ​ແມ່ຍິງ​ລາວ, ທ່ານ​ເຈົ້າ​ແຂວງ ​ແລະ​ພາກສ່ວນ​ທີ່​ກ່ຽວຂ້ອງ.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V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. </a:t>
            </a:r>
            <a:r>
              <a:rPr lang="lo-LA" sz="24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ໄລຍະ​ເວລາ​, </a:t>
            </a:r>
            <a:r>
              <a:rPr lang="lo-LA" sz="2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ຊັບພະຍາກອນ​ ແລະ ​ເຄືອ​ຂ່າຍປະສານງານໂຄງການ </a:t>
            </a:r>
            <a:endParaRPr lang="th-TH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ໄລຍະເວລາ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ເດືອນ​ພະຈິກ 2013 ​ເຖິງ ​ເດືອນ​ກັນຍາ 2015.</a:t>
            </a:r>
          </a:p>
          <a:p>
            <a:pPr>
              <a:buFont typeface="Wingdings" pitchFamily="2" charset="2"/>
              <a:buChar char="v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 ຊັບພະຍາກອນ​ທີ່​ໃຊ້: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ງົບປະມານລວມ  47.328.000 ກີບ.</a:t>
            </a:r>
          </a:p>
          <a:p>
            <a:pPr>
              <a:buFont typeface="Wingdings" pitchFamily="2" charset="2"/>
              <a:buChar char="v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ເຄືອ​ຂ່າຍປະສານ​ງານ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ຄະນະຊີ້​ນຳ​ຂັ້ນແຂວງ 5 ທ່ານ, ຍິງ 3 ທ່ານ, ຊາຍ 2 ທ່ານ.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ຄະນະ​ຊີ້​ນຳ​ຂັ້ນ​ເມືອງ 6 ທ່ານ, ຍິງ 2 ທ່ານ, ຊາຍ 4 ທ່ານ.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ຄະນະ​ຮັບຜິດຊອບ​ຂັ້ນບ້ານ ຈຳນວນ 2​0 ບ້ານໆ​ລະ 6 ທ່ານ ລວມ 120 ທ່ານ, ຍິງ​ 2​0 ທ່ານ, ຊາຍ 100 ທ່ານ.</a:t>
            </a:r>
          </a:p>
          <a:p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8581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VI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. ຕີ​ລາຄາ​ດ້ານ​ດີ, ດ້ານ​ອ່ອນ:</a:t>
            </a:r>
            <a:endParaRPr lang="th-TH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ກ. ດ້ານ​ດີ:</a:t>
            </a:r>
          </a:p>
          <a:p>
            <a:pPr>
              <a:buFontTx/>
              <a:buChar char="-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ສູນ​ກາງ​ສະຫະພັນ​ແມ່ຍິງ​ລາວ ​ໄດ້​ຍາດ​ແຍ່ງ​ທຶນ​ມາ​ຈັດຕັ້ງປະຕິບັດ​ໂຄງການ ​ເຮັດ​ໃຫ້​ສະຫະພັນ​ແມ່​ຍິງ​ແຂວງ ສາມາດ​ຈັດຕັ້ງຜັນ​ຂະຫຍາຍ​ແຜນ​ພັດທະນາ​ແມ່ຍິງ​ລົງ​ສູ່​ທ້ອງ​ຖິ່ນ.</a:t>
            </a:r>
          </a:p>
          <a:p>
            <a:pPr>
              <a:buFontTx/>
              <a:buChar char="-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ຄະນະ​ຊີ້​ນຳ​ຂັ້ນ​ແຂວງ-​ເມືອງ ​ໄດ້​ເອົາ​ໃຈ​ໃສ່​ຊີ້​ນຳໆ​ພາ​ເປັນ​ປົກກະຕິ ​ເຮັດ​ໃຫ້ການ​ຈັດຕັ້ງປະຕິບັດ​ກິດຈະກຳ​ບັນລຸ​ໄດ້​ຕາມ​ແຜນການ. ສິ່ງ​ທີ່​ພົ້ນ​ເດັນ​ແມ່ນ​ເມືອງ​ຊຽງ​​ເງິນ​ສາມາດ​ຂະຫຍາຍ​ບ້ານ​ເພີ່ມ​ຕື່ມ 5 ບ້ານ.</a:t>
            </a:r>
          </a:p>
          <a:p>
            <a:pPr>
              <a:buFontTx/>
              <a:buChar char="-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ພາກ​ສວ່ນທີ່​ກ່ຽວຂ້ອງ, ການຈັດຕັ້ງຂັ້ນບ້ານ, ຄອບຄົວ-ສັງຄົມ ​ໃຫ້ການ​ຮ່ວມ​ມື ສະໜັບສະໜູນ​ເປັນ​ຢ່າງ​ດີ.</a:t>
            </a:r>
          </a:p>
          <a:p>
            <a:pPr>
              <a:buNone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ຂ. ດ້ານ​ອ່ອນ:</a:t>
            </a:r>
          </a:p>
          <a:p>
            <a:pPr>
              <a:buNone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- ຍັງ​ມີ​ຜູ່​ເປັນ​ຜົວ​ຈຳນວນ​ໜື່ງບໍ່​ໃຫ້​ໂອກາດ​ເມຍ​ເປັນ​ການ​ນຳ ​ແລະ​ຍັງ​ມີ​ເອື້ອຍ​ນ້ອງ​ແມ່ຍິງ​ຈຳນວນ​ໜຶ່ງ ບໍ່​ຢາກ​ຮັບ​ເອົາໜ້າ​ທີ​ຕຳ​ແໜ່​ງທີ່​ຂັ້ນ​ເທິງ​ມອບ​ໝາຍ ​ໂດຍ​ສະ​ເພາະ​ແມ່ນ​ເຜົ່າ​ມົ້ງ ​ແລະ ​ເຜົ່າ​ກຶມ​ມຸ.</a:t>
            </a:r>
            <a:endParaRPr lang="th-TH" dirty="0" smtClean="0">
              <a:latin typeface="Phetsarath OT" pitchFamily="2" charset="0"/>
              <a:cs typeface="Phetsarath OT" pitchFamily="2" charset="0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ດ້ານ​ອ່ອນ (ຕໍ່)</a:t>
            </a:r>
            <a:endParaRPr lang="th-T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pPr>
              <a:buFontTx/>
              <a:buChar char="-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ການ​ກຳນົດ​ແຜນ​ກໍ່ສ້າງ​ຜູ່​ສືບ​ທອດ​ເພດ​ຍິງ​ຍັງ​ບໍ່​ລະອຽດ, ບໍ່​ຫັນ​ເປັນ​ແຜນການ​ແຕ່ລະ​ໄລຍະ.</a:t>
            </a:r>
          </a:p>
          <a:p>
            <a:pPr>
              <a:buFontTx/>
              <a:buChar char="-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ການ​ນຳ​ເພດ​ຍິງ​ຈຳນວນ​ໜື່ງຍັງ​ມີ​ຄວາມ​ສາມາດ​ຈຳກັດ ສະ​ແດງ​ອອກ ຄຸນ​ນະພາ​ບການ​ບໍລິຫານ​ວຽກ​ບໍ່​ທັນ​ສູງ ​ເຮັດ​ໃຫ້​ຊຸມ​ຊົນ​ມີ​ທ່າ​ອ່ຽງບໍ່​ໝັ້ນ​ໃຈ​ໃນ​ການ​ເຮັດ​ວຽກ.</a:t>
            </a:r>
          </a:p>
          <a:p>
            <a:pPr>
              <a:buFontTx/>
              <a:buChar char="-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​ເອື້ອຍ​ນ້ອງ​ສ່ວນ​ຫຼາຍ​ບໍ່​ມີ​ປະສົບ​ການ ​ໃນ​ການ​ບໍລິຫານ​ວຽກ​ງານ​ມາ​ກ່ອນ ຈຶ່ງ​ເຮັດ​ໃຫ້ການ​ນຳ​ໃຊ້​ບົດຮຽນ​ເຂົາກັບ​ຕົວ​ຈິງ​ບໍ່​ທັນ​ຄ່ອງ​ແຄ້ວ​ນ.</a:t>
            </a: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7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7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7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7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7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7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7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700" b="1" dirty="0" smtClean="0">
                <a:latin typeface="Phetsarath OT" pitchFamily="2" charset="0"/>
                <a:cs typeface="Phetsarath OT" pitchFamily="2" charset="0"/>
              </a:rPr>
              <a:t>I. </a:t>
            </a:r>
            <a:r>
              <a:rPr lang="lo-LA" sz="2700" b="1" dirty="0" smtClean="0">
                <a:latin typeface="Phetsarath OT" pitchFamily="2" charset="0"/>
                <a:cs typeface="Phetsarath OT" pitchFamily="2" charset="0"/>
              </a:rPr>
              <a:t>ຄວາມເປັນມາ ແລະເຫດຜົນ</a:t>
            </a:r>
            <a:r>
              <a:rPr lang="lo-LA" b="1" dirty="0" smtClean="0">
                <a:latin typeface="Phetsarath OT" pitchFamily="2" charset="0"/>
                <a:cs typeface="Phetsarath OT" pitchFamily="2" charset="0"/>
              </a:rPr>
              <a:t>:</a:t>
            </a:r>
            <a:br>
              <a:rPr lang="lo-LA" b="1" dirty="0" smtClean="0">
                <a:latin typeface="Phetsarath OT" pitchFamily="2" charset="0"/>
                <a:cs typeface="Phetsarath OT" pitchFamily="2" charset="0"/>
              </a:rPr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ແຂວງຫຼວງພະບາງຕັ້ງຢູ່ພາກເໜືອຂອງ ສປປລາວ ພື້ນທີສ່ວນໃຫຍ່ເປັນເຂດພູດອຍ, ປະຊາ ຊົນສ່ວນໃຫຍ່ມີອາຊີບທໍາການຜະລິດກະສິກໍາ ແລະ ດຳລົງຊີວິດຕິດພັນກັບທຳມະຊາດ. </a:t>
            </a:r>
          </a:p>
          <a:p>
            <a:pPr algn="just">
              <a:buFont typeface="Arial" pitchFamily="34" charset="0"/>
              <a:buChar char="•"/>
            </a:pP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ທົ່ວແຂວງມີ 12 ເມືອງ, ມີ 752 ບ້ານ, ພົນລະເມືອງມີ 454.000  ​ຄົນ, ຍິງ 278.000 ຄົນ, ຊາຍ 176.000 ຄົນ, ມີ 4 ເມືອງທຸກຍາກ, ຄອບຄົວທຸກຍາກກວມ 5,38%. ຄວາມທຸກຍາກຂອງແມ່ຍິງບັນດາເຜົ່າກວມອັດຕາສ່ວນຫຼາຍກ່ວາເພດຊາຍ ອັນເປັນສາຍເຫດໃຫ້ແມ່ຍິງບັນດາເຜົ່າເຜົ່າເປັນກຸ່ມຄົນດ້ອຍໂອກາດ ເຮັດໃຫ້ແມ່ຍິງມີບົດບາດໃນການປະກອບສ່ວນເຂົ້າໃນຂົງເຂດການເມືອງເສດຖະກິດ-ສັງຄົມຈຳກັດ.</a:t>
            </a:r>
          </a:p>
          <a:p>
            <a:pPr algn="just">
              <a:buFont typeface="Arial" pitchFamily="34" charset="0"/>
              <a:buChar char="•"/>
            </a:pP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ແຕ່ປີ </a:t>
            </a: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2011 </a:t>
            </a: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ເປັນຕົ້ນມາ ທາງໂຄງການສ້າງຄວາມເຂັ້ມແຂງໃຫ້ແມ່ຍິງໃນວຽກງານການນໍາພາ ແລະ ຄວາມສະເໝີພາບຍິງ-ຊາຍ ໂດຍຜ່ານການຊີ້ນຳຈາກສູນກາງສະຫະພັນແມ່ຍິງລາວ (ກົມພັດທະນາ) ໄດ້ມາຈັດຕັ້ງປະຕິບັດຢູ່ແຂວງຫຼວງພະບາງ ມີ 2 ໄລຍະ ຊຶ່ງແມ່ນສະຫະພັນແມ່ຍິງແຂວງຫຼວງພະບາງເປັນຜູ່ປະຕິບັດຕົວຈິງເຊັ່ນ: ໄລຍະທີ </a:t>
            </a:r>
            <a:r>
              <a:rPr lang="en-US" sz="2200" b="1" dirty="0" smtClean="0">
                <a:latin typeface="Phetsarath OT" pitchFamily="2" charset="0"/>
                <a:cs typeface="Phetsarath OT" pitchFamily="2" charset="0"/>
              </a:rPr>
              <a:t>I </a:t>
            </a: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ຢູ່ </a:t>
            </a: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15</a:t>
            </a: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ບ້ານເປົ້າໝາຍຂອງເມືອງຊຽງເງິນ ໂດຍແມ່ນສະຫະພັນແມ່ຍິງຊຽງເງິນ ເປັນຄູ່ຮ່ວມງານຫລັກ. ຜ່ານການປະຕິບັດຕົວຈິງໄດ້ເຮັດໃຫ້ການຈັດຕັ້ງໄດ້ມີເພດຍິງປະກອບໃນການຈັດຕັ້ງຫລາຍຂຶ້ນ, ບົດບາດຂອງແມ່ຍິງຢູ່ໃນການຈັດຕັ້ງ, ສັງຄົມ </a:t>
            </a: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ແລະ ຄອບຄົວ</a:t>
            </a: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ໄດ້ສູງຂຶ້ນ.</a:t>
            </a:r>
            <a:endParaRPr lang="th-TH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VII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. ບັນຫາ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/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ອຸປະສັກ:</a:t>
            </a:r>
            <a:endParaRPr lang="th-TH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pPr>
              <a:buFontTx/>
              <a:buChar char="-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ລະດັບ​ການ​ສຶກສາ​ຂອງ​ເອື້ອຍ​ນ້ອງ​ແມ່ຍິງ ທຽບ​ໃສ່​ເພດ​ຊາຍ​ແມ່ນ​ຍັງ​ຕ່ຳ ​ເຮັດ​ໃຫ້ການ​ພັດທະນາ​ຄວາມ​ຮູ້, ຄວາມ​ສາມາດ​ຈຳກັດ.</a:t>
            </a:r>
          </a:p>
          <a:p>
            <a:pPr>
              <a:buFontTx/>
              <a:buChar char="-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​ແນວ​ຄິດ​ຄອງ​ເດີມ, ການ​ເຊື່ອ​ຖື​ຮີດຄອງ​ປະ​ເພນີ​ຫຼ້າ​ຫຼັງ ທີ່​ເຄີຍ​ມີ​ມາ​ແຕ່​ດຶກ​ດຳ​ບັນ ​ເຮັດ​ໃຫ້ການ​ສຶກສາ​ອົບຮົມ ​ເພື່ອ​ຫັນປ່ຽນ​ແນວ​ຄິດ, ​ແກ້​ໄຂ​ປ່ຽນ​ແປງ​ຕ້ອງ​ໃຊ້​ເວລາ​ຍາວ​ນານ.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VIII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. ບົດຮຽນ​ຖອດ​ຖອນ​ໄດ້:</a:t>
            </a:r>
            <a:endParaRPr lang="th-TH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- ຄະນະ​ຊີ້​ນໍາຂັ້ນ​ເມືອງ​ສືບ​ຕໍ່​ເພີ້​ມທະວີ​ການ​ສຶກສາ​ອົບຮົມ​ການ​ເມືອງ​ແນວ​ຄິດ, ​ໂຄສະນາ​ເຜີຍ​ແຜ່​ບົດບາດ​ຍິງ-ຊາຍ, ​ແຜນ​ຍຸດ​ທະ​ສາດ​ຂອງ​ລັດຖະບານ​ໃນ​ການ​ສົ່ງ​ເສີມ​ແມ່ຍິງ, ​ເອົາ​ໃຈ​ໃສ່​ຕິດຕາມ, ກວດກາ ​ແລະ​ຊຸກຍູ້​ບັນດາ​ບ້ານ​ເປົ້າໝາຍ​ຢ່າງ​ຕໍ່​ເນື່ອງ ​ແລະ​ຂະຫຍາຍ​ໄປ​ບ້ານ​ອື່ນ ​ເພື່ອ​ຄວາມ​ຍືນ​ຍົງ​ຂອງ​ໂຄງການ.</a:t>
            </a:r>
          </a:p>
          <a:p>
            <a:pPr algn="just">
              <a:buFontTx/>
              <a:buChar char="-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ຄະນະ​ຊີ້​ນໍາຂັ້ນ​ເມືອງ ​ເອົາ​ໃຈ​ໃສ່​ນໍາພາ​ຄະນະ​ບ້ານ​ສ້າງ​ແຜນການ​ກໍ່ສ້າງ​ຜູ່​ສືບ​ທອດ​ເພດ​ຍິງ ​ແຕ່ລະ​ໄລຍະ​ຈະ​ແຈ້ງ, ​ແນະນໍາບໍາລຸງ, ທົດ​ສອບ​ໃນ​ຂະ​ບວນການ​ຕົວ​ຈິງ.</a:t>
            </a:r>
          </a:p>
          <a:p>
            <a:pPr algn="just">
              <a:buFontTx/>
              <a:buChar char="-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ຄະນະ​ຊີ້​ນຳ​ຂັ້ນ​ເມືອງ ​ເອົາ​ໃຈ​ໃສ່​ຫັນ​ເອົາ​ວຽກ​ງານ​ສ້າງ​ຄວາມ​ເຂັ້ມ​ແຂງ​ໃຫ້​ແມ່ຍິງ ຕິດ​ພັນ​ກັບ​ວຽກ​ງານ​ພັດທະນາ​ຊົນນະບົດ ​ແລະ​ລືບ​ລ້າງ​ຄວາມທຸກ​ຍາກ​ໃນ​ເມືອງ​ຂອງ​ຕົນ.</a:t>
            </a:r>
          </a:p>
          <a:p>
            <a:pPr algn="just">
              <a:buFontTx/>
              <a:buChar char="-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ຈັດ​ກອງ​ປະຊຸມ​ແລກປ່ຽນ ​ແລະ​ຖອດ​ຖອນ​ບົດຮຽນ​ເປັນ​ປົກກະຕິ.</a:t>
            </a:r>
            <a:endParaRPr lang="th-TH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>
                <a:latin typeface="Phetsarath OT" pitchFamily="2" charset="0"/>
                <a:cs typeface="Phetsarath OT" pitchFamily="2" charset="0"/>
              </a:rPr>
              <a:t>IX</a:t>
            </a:r>
            <a:r>
              <a:rPr lang="lo-LA" sz="2700" dirty="0" smtClean="0">
                <a:latin typeface="Phetsarath OT" pitchFamily="2" charset="0"/>
                <a:cs typeface="Phetsarath OT" pitchFamily="2" charset="0"/>
              </a:rPr>
              <a:t>. ສະຫຼຸບ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:</a:t>
            </a:r>
            <a:br>
              <a:rPr lang="lo-LA" dirty="0" smtClean="0">
                <a:latin typeface="Phetsarath OT" pitchFamily="2" charset="0"/>
                <a:cs typeface="Phetsarath OT" pitchFamily="2" charset="0"/>
              </a:rPr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ໂຄງການ​ສ້າງ​ຄວາມ​ເຂັ້ມ​ແຂງ​ໃຫ້​ແມ່ຍິງ ​ໃນ​ວຽກ​ງານ​ການ​ນໍາພາ ​ແລະ ຄວາມ​ສະ​ເໝີ​ພາບ​ຍິງ-ຊາຍ ​ແມ່ນ​ໂຄງການ​ທີ່​ມີ​ຄວາມ​ສຳຄັນ ​ໃນການຈັດຕັ້ງຜັນ​ຂະຫຍາຍ​ແຜນ​ພັດທະນາ​ແມ່ຍິງ ​ແລະ​ແຜນ​ພັດທະນາ​ເສດຖະກິດ​-ສັງຄົມ ຂອງ​ແຂວງ-​ເມືອງ-ບ້ານ ທັງ​ເປັນ​ການ​ປະກອບ ສ່ວນ​​ໃນ​ການຈັດຕັ້ງຜັນ​ຂະຫຍາຍ​ນະ​ໂຍບາຍ​ຂອງ​ລັດຖະບານ ກ່ຽວ​ກັບ​ຄາດໝາຍ​ບັນຈຸ​ເພດ​ຍິງ​ຢູ່​ໃນ​ການຈັດຕັ້ງຂອງ​ພັກ-ລັດ​ແຕ່ລະ​ຂັ້ນ.</a:t>
            </a:r>
          </a:p>
          <a:p>
            <a:pPr algn="just"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 ສະນັ້ນ ຈຶ່ງ​ມີ​ຄວາມ​ຈຳ​ເປັນ​ຂະຫຍາຍ​ໄປ​ສູ່​ເມືອງ​ອື່ນໆ​ຢ່າງ​ກ້ວາງ​ຂວາງ.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dirty="0" smtClean="0">
                <a:latin typeface="Phetsarath OT" pitchFamily="2" charset="0"/>
                <a:cs typeface="Phetsarath OT" pitchFamily="2" charset="0"/>
              </a:rPr>
              <a:t>X</a:t>
            </a:r>
            <a:r>
              <a:rPr lang="lo-LA" sz="2700" dirty="0" smtClean="0">
                <a:latin typeface="Phetsarath OT" pitchFamily="2" charset="0"/>
                <a:cs typeface="Phetsarath OT" pitchFamily="2" charset="0"/>
              </a:rPr>
              <a:t>. </a:t>
            </a:r>
            <a:r>
              <a:rPr lang="lo-LA" sz="2700" dirty="0" smtClean="0">
                <a:latin typeface="Phetsarath OT" pitchFamily="2" charset="0"/>
                <a:cs typeface="Phetsarath OT" pitchFamily="2" charset="0"/>
              </a:rPr>
              <a:t>ຂໍ້​ສະ​ເໜີ: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lo-LA" dirty="0" smtClean="0">
                <a:latin typeface="Phetsarath OT" pitchFamily="2" charset="0"/>
                <a:cs typeface="Phetsarath OT" pitchFamily="2" charset="0"/>
              </a:rPr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ສະ​ເໜີ​ສູນ​ກາງ​ສະຫະພັນ​ແມ່ຍິງ​ລາວ ສືບ​ຕໍ່​ຍາດ​ແຍ່ງ​ທຶນຮອນ​ມາ​ຂະຫຍາຍ​ໄປ​ສູ່​ເມືອງ​ອື່ນຕື່ມ.</a:t>
            </a:r>
          </a:p>
          <a:p>
            <a:pPr marL="514350" indent="-514350">
              <a:buFont typeface="+mj-lt"/>
              <a:buAutoNum type="arabicParenR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ສະ​ເໜີຂໍໃຫ້ໂຄງການສືບຕໍ່ໃຫ້ທຶນຕື່ມ ເພາະວ່າການຈັດຕັ້ງປະຕິບັດໂຄງການດຳນີນໄປດ້ວຍດີ ແລະມີຜົນສຳເລັດໃນຫຼາຍດ້ານ.</a:t>
            </a:r>
          </a:p>
          <a:p>
            <a:pPr marL="514350" indent="-514350">
              <a:buFont typeface="+mj-lt"/>
              <a:buAutoNum type="arabicParenR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ຫາກໄດ້ທຶນສືບຕໍ່ ຂໍໃຫ້ຄົ້ນຄ້ວາ​ເອກະສານ​ຄູ່​ມື ໃນການນຳໄປຈັດຕັ້ງປະຕິບັດ​ຕົວ​ຈິງ​ໃຫ້​ສົມບູນ, ຄົບ​ຖ້ວນ ​ແລະ ​ເປັນ​ລະບົບຕໍ່ເນື່ອງ.</a:t>
            </a:r>
          </a:p>
          <a:p>
            <a:pPr marL="514350" indent="-514350">
              <a:buFont typeface="+mj-lt"/>
              <a:buAutoNum type="arabicParenR"/>
            </a:pPr>
            <a:endParaRPr lang="lo-LA" dirty="0" smtClean="0">
              <a:latin typeface="Phetsarath OT" pitchFamily="2" charset="0"/>
              <a:cs typeface="Phetsarath OT" pitchFamily="2" charset="0"/>
            </a:endParaRPr>
          </a:p>
          <a:p>
            <a:pPr>
              <a:buNone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							ຜູ້​ລາຍ​ງານ</a:t>
            </a:r>
          </a:p>
          <a:p>
            <a:pPr marL="514350" indent="-514350">
              <a:buNone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						ນາງ ບົວ​ສອນ ​ໄຊ​ຍະ​ໄຊ</a:t>
            </a:r>
          </a:p>
          <a:p>
            <a:pPr marL="514350" indent="-514350">
              <a:buFont typeface="+mj-lt"/>
              <a:buAutoNum type="arabicParenR"/>
            </a:pPr>
            <a:endParaRPr lang="lo-LA" dirty="0" smtClean="0">
              <a:latin typeface="Phetsarath OT" pitchFamily="2" charset="0"/>
              <a:cs typeface="Phetsarath OT" pitchFamily="2" charset="0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ກອງປະຊຸມຕິດຕາມ ປະເມີນຜົນຂອງທິມງານຈາກສູນກາງສະຫະພັນແມ່ຍິງລາວ ແລະຄະນະນໍາເມືອງ ຊຽງເງິນ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5122" name="Picture 2" descr="C:\Users\phongsavanh IT\Desktop\ຮູບພາບອອກຟາມ\101MSDCF\DSC009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68521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ຝຶກອົບຮົມ ເຕັກນິກບໍລິຫານບ້ານໃຫ້ຄະນະບ້ານ 5 ບ້ານ ເມືອງ ຊຽງເງິນ</a:t>
            </a:r>
            <a:br>
              <a:rPr lang="lo-LA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ປີ 2013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4" name="Picture 2" descr="F:\ຄ.ກແມ່ຍິງ\training\DSC01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5286380" cy="4286280"/>
          </a:xfrm>
          <a:prstGeom prst="rect">
            <a:avLst/>
          </a:prstGeom>
          <a:noFill/>
        </p:spPr>
      </p:pic>
      <p:pic>
        <p:nvPicPr>
          <p:cNvPr id="5" name="Picture 2" descr="F:\ຄ.ກແມ່ຍິງ\training\DSC01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55" y="1785926"/>
            <a:ext cx="4786345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/>
          </a:bodyPr>
          <a:lstStyle/>
          <a:p>
            <a:pPr algn="ctr"/>
            <a:r>
              <a:rPr lang="lo-LA" sz="32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ນັກຝຶກອົບຮົມ ຈຳນວນ 20 ບ້ານ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lo-LA" sz="3200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ຂອງເມືອງຊຽງເງິນ</a:t>
            </a:r>
            <a:endParaRPr lang="th-TH" sz="3200" dirty="0"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11266" name="Picture 2" descr="F:\ຄ.ກແມ່ຍິງ\New folder\DSC005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ພິທີມອບໂປດສະເຕີ ຕ່າງໆ</a:t>
            </a:r>
            <a:br>
              <a:rPr lang="lo-LA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ໃຫ້ຄະນະບ້ານ ຈຳນວນ 20 ບ້ານ ເມືອງຊຽງເງິນ</a:t>
            </a:r>
            <a:endParaRPr lang="th-TH" sz="2400" b="1" dirty="0"/>
          </a:p>
        </p:txBody>
      </p:sp>
      <p:pic>
        <p:nvPicPr>
          <p:cNvPr id="13314" name="Picture 2" descr="F:\ຄ.ກແມ່ຍິງ\New folder\DSC00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ຝຶກອົບຮົມ ເຕັກນິກການບໍລິຫານບ້ານໃຫ້ຄະນະບ້ານ ຈໍານວນ 20 ບ້ານ                </a:t>
            </a:r>
            <a:br>
              <a:rPr lang="lo-LA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lo-LA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ແບ່ງໜ່ວຍຄົ້ນຄ້ວາ ຂອງເມືອງຊຽງເງິນ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15362" name="Picture 2" descr="F:\ຄ.ກແມ່ຍິງ\training\DSC011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86908" cy="1847088"/>
          </a:xfrm>
        </p:spPr>
        <p:txBody>
          <a:bodyPr>
            <a:normAutofit/>
          </a:bodyPr>
          <a:lstStyle/>
          <a:p>
            <a:pPr algn="ctr"/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ຄະນະບ້ານ ຈຳນວນ 20 ບ້ານ ເມືອງຊຽງເງິນ</a:t>
            </a:r>
            <a:endParaRPr lang="th-TH" sz="3200" dirty="0"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21506" name="Picture 2" descr="F:\ຄ.ກແມ່ຍິງ\training\DSC01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I. 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ຄວາມເປັນມາ ແລະເຫດຜົນ ( ຕໍ່ ):</a:t>
            </a:r>
            <a:br>
              <a:rPr lang="lo-LA" sz="2400" b="1" dirty="0" smtClean="0">
                <a:latin typeface="Phetsarath OT" pitchFamily="2" charset="0"/>
                <a:cs typeface="Phetsarath OT" pitchFamily="2" charset="0"/>
              </a:rPr>
            </a:br>
            <a:endParaRPr lang="th-T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r>
              <a:rPr lang="lo-LA" sz="28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ມາໃນປີ 2013 ໄດ້ຂະຫຍາຍໂຄງການປະຕິບັດຢູ່ 20 ບ້ານ ຂອງເມືອງ ຫລວງພະບາງ ຊຶ່ງແມ່ນສະຫະພັນແມ່ຍິງເມືອງ ຫລວງພະບາງ ເປັນຄູ່ຮ່ວມງານຫລັກ. ໂຄງການໄດ້ປະຕິບັດ ກວມ 2 ເມືອງ  ຢູ່ 40 ບ້ານ ເປົ້າໝາຍ. ( 5ບ້ານຢູ່</a:t>
            </a: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ເມືອງ</a:t>
            </a: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ຊຽງເງິນ )</a:t>
            </a:r>
            <a:endParaRPr lang="th-TH" sz="2200" dirty="0" smtClean="0"/>
          </a:p>
          <a:p>
            <a:endParaRPr lang="th-TH" sz="2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ເຜີຍແຜ່ບົດບາດຍິງ-ຊາຍ ໃຫ້ຊາວບ້ານ ເມືອງຊຽງເງິນ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24578" name="Picture 2" descr="F:\ຄ.ກແມ່ຍິງ\13032012(00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214554"/>
            <a:ext cx="5072066" cy="4199753"/>
          </a:xfrm>
          <a:prstGeom prst="rect">
            <a:avLst/>
          </a:prstGeom>
          <a:noFill/>
        </p:spPr>
      </p:pic>
      <p:pic>
        <p:nvPicPr>
          <p:cNvPr id="4" name="Picture 2" descr="F:\ຄ.ກແມ່ຍິງ\14032012(00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4714876" cy="4199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071546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ເຜີຍແຜ່ບົດບາດຍິງ-ຊາຍ ໃຫ້ຊາວບ້ານ ເມືອງຊຽງເງິນ</a:t>
            </a:r>
            <a:endParaRPr lang="th-TH" sz="2400" b="1" dirty="0"/>
          </a:p>
        </p:txBody>
      </p:sp>
      <p:pic>
        <p:nvPicPr>
          <p:cNvPr id="27650" name="Picture 2" descr="F:\ຄ.ກແມ່ຍິງ\14032012(00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02" y="2143116"/>
            <a:ext cx="5072098" cy="4214841"/>
          </a:xfrm>
          <a:prstGeom prst="rect">
            <a:avLst/>
          </a:prstGeom>
          <a:noFill/>
        </p:spPr>
      </p:pic>
      <p:pic>
        <p:nvPicPr>
          <p:cNvPr id="4" name="Picture 2" descr="C:\Users\phongsavanh IT\Desktop\DSCN1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143116"/>
            <a:ext cx="4500561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ຝຶກອົບຮົມວຽກງານປົກຄອງທອ້ງຖິ່ນໃຫ້ຄະນະຮັບຜິດຊອບຂັ້ນບ້ານ</a:t>
            </a:r>
            <a:br>
              <a:rPr lang="lo-LA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 ຈໍານວນ 5 ບ້ານ ຂອງເມືອງ ຊຽງເງິນ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5122" name="Picture 2" descr="C:\Users\phongsavanh IT\Desktop\DSCN1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572428" cy="5303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o-LA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3600" dirty="0" smtClean="0">
                <a:latin typeface="Phetsarath OT" pitchFamily="2" charset="0"/>
                <a:cs typeface="Phetsarath OT" pitchFamily="2" charset="0"/>
              </a:rPr>
              <a:t>ລົງຕິດຕາມ, ກວດກາ ບ້ານທ່າແປ້ນ</a:t>
            </a:r>
            <a:br>
              <a:rPr lang="lo-LA" sz="3600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3600" dirty="0" smtClean="0">
                <a:latin typeface="Phetsarath OT" pitchFamily="2" charset="0"/>
                <a:cs typeface="Phetsarath OT" pitchFamily="2" charset="0"/>
              </a:rPr>
              <a:t>ເມືອງຫຼວງພະບາງ</a:t>
            </a:r>
            <a:endParaRPr lang="th-TH" sz="3600" dirty="0"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1026" name="Picture 2" descr="C:\Users\phongsavanh IT\Desktop\ຮູບພາບອອກຟາມ\101MSDCF\DSC009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35163"/>
            <a:ext cx="7215238" cy="492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ລົງຕິດຕາມ, ກວດກາ ບ້ານປາກຊີ</a:t>
            </a:r>
            <a:br>
              <a:rPr lang="lo-LA" sz="3200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ເມືອງຫຼວງພະບາງ</a:t>
            </a:r>
            <a:endParaRPr lang="th-TH" sz="3200" dirty="0"/>
          </a:p>
        </p:txBody>
      </p:sp>
      <p:pic>
        <p:nvPicPr>
          <p:cNvPr id="4098" name="Picture 2" descr="C:\Users\phongsavanh IT\Desktop\ຮູບພາບອອກຟາມ\101MSDCF\DSC00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ຄະນະບ້ານ ຈຳນວນ 20 ບ້ານ ເມືອງຫຼວງພະບາງ</a:t>
            </a:r>
            <a:br>
              <a:rPr lang="lo-LA" sz="2400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</a:br>
            <a:r>
              <a:rPr lang="lo-LA" sz="2400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ເຂົ້າຮ່ວມກອງປະຊຸມ</a:t>
            </a:r>
            <a:endParaRPr lang="th-TH" sz="2400" b="1" dirty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1026" name="Picture 2" descr="C:\Users\phongsavanh IT\Desktop\IMG_32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7072362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ຝຶກອບຮົມ ເຕັກນິກການບໍລິຫານບ້ານ ໃຫ້ຄະນະບ້ານເພດຍິງຈໍານວນ  ບ້ານ ຂອງເມືອງ ຫລວງພະບາງ</a:t>
            </a:r>
            <a:endParaRPr lang="th-TH" sz="2400" b="1" dirty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2050" name="Picture 2" descr="C:\Users\phongsavanh IT\Desktop\IMG_0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/>
          </a:bodyPr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ຝຶກອົບຮົມທັກສະການນຳພາໃຫ້ ຄະນະບ້ານ, ຄະນະພັກ</a:t>
            </a:r>
            <a:br>
              <a:rPr lang="lo-LA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 ປະທານສະຫະພັນແມ່ຍິງບ້ານ ຈໍານວນ 20 ບ້ານ ຂອງເມືອງ ຫລວງພະບາງ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7170" name="Picture 2" descr="C:\Users\phongsavanh IT\Desktop\IMG_0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14554"/>
            <a:ext cx="8143932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II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. ຈຸດປະສົງ:</a:t>
            </a:r>
            <a:br>
              <a:rPr lang="lo-LA" sz="2400" b="1" dirty="0" smtClean="0">
                <a:latin typeface="Phetsarath OT" pitchFamily="2" charset="0"/>
                <a:cs typeface="Phetsarath OT" pitchFamily="2" charset="0"/>
              </a:rPr>
            </a:br>
            <a:endParaRPr lang="th-T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ເພື່ອສ້າງຄວາມເຂັ້ມແຂງໃຫ້ແມ່ຍິງ, ການເຂົ້າຮ່ວມໃນການຕັດສິນບັນຫາ </a:t>
            </a: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ແລະ ຄວາມ</a:t>
            </a: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ສະເໝີພາບຍິງ-ຊາຍ ແລະ ຫຼຸດຜ່ອນຄວາມທຸກຍາກ.</a:t>
            </a:r>
          </a:p>
          <a:p>
            <a:pPr>
              <a:buFont typeface="Arial" pitchFamily="34" charset="0"/>
              <a:buChar char="•"/>
            </a:pP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ເພື່ອປັບປຸງຄວາມສະເໝີພາບຍິງ-ຊາຍ ຢູ່ເມືອງເປົ້າໝາຍຂອງໂຄງການ ແລະ ການດຳລົງຊີວິດຢູ່ຊົນນະບົດ.</a:t>
            </a:r>
          </a:p>
          <a:p>
            <a:pPr>
              <a:buFont typeface="Arial" pitchFamily="34" charset="0"/>
              <a:buChar char="•"/>
            </a:pP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 ເພື່ອສ້າງເງື່ອນໄຂໃຫ້ເພດຍິງ ປະກອບສ່ວນເຂົ້າໃນການນໍາຂັ້ນທ້ອງຖິ່ນເພີ່ມຂື້ນ.</a:t>
            </a:r>
          </a:p>
          <a:p>
            <a:pPr>
              <a:buFont typeface="Arial" pitchFamily="34" charset="0"/>
              <a:buChar char="•"/>
            </a:pP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ເພື່ອສະໜັບສະໜູນຕາໜາງຂອງອົງການຈັດຕັ້ງ ໃນການຊ່ວຍເຫຼືອເພດຍິງເຂົ້າຮ່ວມໃນເວທີການເມືອງ.</a:t>
            </a:r>
            <a:endParaRPr lang="th-TH" sz="2200" b="1" dirty="0" smtClean="0">
              <a:latin typeface="Phetsarath OT" pitchFamily="2" charset="0"/>
              <a:cs typeface="Phetsarath OT" pitchFamily="2" charset="0"/>
            </a:endParaRPr>
          </a:p>
          <a:p>
            <a:pPr algn="just"/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III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. ກິດຈະກຳທີ່ໄດ້ຈັດຕັ້ງປະຕິບັດ.</a:t>
            </a:r>
            <a:endParaRPr lang="th-TH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	ເມືອງ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ຊຽງເງິນ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ກິດຈະກຳ</a:t>
            </a: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ທີ1: </a:t>
            </a: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ງົບປະມານ 0 ກີບ</a:t>
            </a:r>
            <a:endParaRPr lang="lo-LA" sz="2200" dirty="0" smtClean="0">
              <a:latin typeface="Phetsarath OT" pitchFamily="2" charset="0"/>
              <a:cs typeface="Phetsarath OT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ແຕ່ງຕັ້ງຄະນະຮັບຜິດຊອບຂັ້ນບ້ານ ຈຳນວນ 5 ບ້ານໆລະ 7 ທ່ານ ລວມ 35 ທ່ານ, ຍິງ 10 ທ່ານ, ຊາຍ 25 ທ່ານ. </a:t>
            </a:r>
          </a:p>
          <a:p>
            <a:pPr>
              <a:buFont typeface="Wingdings" pitchFamily="2" charset="2"/>
              <a:buChar char="v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ກິດ</a:t>
            </a: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ຈະກໍາທີ2: ງົບປະມານໂຄງການ ຈຳນວນ 830.000 ກີບ</a:t>
            </a:r>
          </a:p>
          <a:p>
            <a:pPr>
              <a:buFont typeface="Wingdings" pitchFamily="2" charset="2"/>
              <a:buChar char="Ø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ປະ</a:t>
            </a: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ເມີນຂີດ</a:t>
            </a: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ຄວາມສາມາດຂອງຄະນະບ້ານໃນ 5 ບ້ານຄື: ບ້ານສາມັກຄີໄຊ, ບ້ານຕາດກະຈຳ, ບ້ານສີລາເລກ, ບ້ານເບີ 10 ແລະ ບ້ານຖິ່ນແກ້ວ ມີຈໍານວນ 15 ທ່ານ, ຍິງ 1 ທ່ານ, ຊາຍ 14 ທ່ານ.</a:t>
            </a:r>
          </a:p>
          <a:p>
            <a:pPr>
              <a:buFont typeface="Wingdings" pitchFamily="2" charset="2"/>
              <a:buChar char="v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ກິດຈະກໍາທີ3: ງົບປະມານ: ຈຳນວນ 6.946.000 ກີບ</a:t>
            </a:r>
          </a:p>
          <a:p>
            <a:pPr>
              <a:buFont typeface="Wingdings" pitchFamily="2" charset="2"/>
              <a:buChar char="Ø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ຝຶກອົບຮົມບົດບາດຍິງ-ຊາຍ ແລະ ການປົກຄອງທ້ອງຖິ່ນ ຄະນະບ້ານ 5 ບ້ານຄື: ບ້ານສາມັກຄີໄຊ, ບ້ານຕາດກະຈຳ, ບ້ານສີລາເລກ, ເບີ10, ແລະບ້ານຖິ່ນແກ້ວ. ມີຜູ້ເຂົ້າຮ່ວມ 35 ທ່ານ, ຍິງ 10 ທ່ານ, ຊາຍ 25 ທ່ານ.</a:t>
            </a:r>
          </a:p>
          <a:p>
            <a:pPr>
              <a:buFont typeface="Wingdings" pitchFamily="2" charset="2"/>
              <a:buChar char="v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ກິດຈະກໍາທີ4: ງົບປະມານ: ຈຳນວນ 1.602.000 ກີບ</a:t>
            </a:r>
          </a:p>
          <a:p>
            <a:pPr>
              <a:buFontTx/>
              <a:buChar char="-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ຝຶກອົບຮົມການສ້າງເຄືອຂ່າຍໃຫ້ແກ່ການນຳຂັ້ນບ້ານ ທີ່ເປັນເພດຍິງ 5 ບ້ານຄື: ບ້ານສາມັກຄີໄຊ, ບ້ານຕາດກະຈຳ, ບ້ານສີລາເລກ, ບ້ານເບີ10 ແລະບ້ານຖິ່ນແກ້ວ. ມີຜູ່ເຂົ້າຮ່ວມ 10 ທ່ານ, ຍິງ 10 ທ່ານ.</a:t>
            </a:r>
          </a:p>
          <a:p>
            <a:pPr>
              <a:buFont typeface="Wingdings" pitchFamily="2" charset="2"/>
              <a:buChar char="v"/>
            </a:pPr>
            <a:endParaRPr lang="lo-LA" sz="2200" dirty="0" smtClean="0">
              <a:latin typeface="Phetsarath OT" pitchFamily="2" charset="0"/>
              <a:cs typeface="Phetsarath OT" pitchFamily="2" charset="0"/>
            </a:endParaRPr>
          </a:p>
          <a:p>
            <a:pPr>
              <a:buFont typeface="Wingdings" pitchFamily="2" charset="2"/>
              <a:buChar char="Ø"/>
            </a:pPr>
            <a:endParaRPr lang="lo-LA" sz="2400" dirty="0" smtClean="0">
              <a:latin typeface="Phetsarath OT" pitchFamily="2" charset="0"/>
              <a:cs typeface="Phetsarath OT" pitchFamily="2" charset="0"/>
            </a:endParaRPr>
          </a:p>
          <a:p>
            <a:pPr>
              <a:buFont typeface="Wingdings" pitchFamily="2" charset="2"/>
              <a:buChar char="v"/>
            </a:pPr>
            <a:endParaRPr lang="lo-LA" sz="2400" b="1" dirty="0" smtClean="0">
              <a:latin typeface="Phetsarath OT" pitchFamily="2" charset="0"/>
              <a:cs typeface="Phetsarath OT" pitchFamily="2" charset="0"/>
            </a:endParaRPr>
          </a:p>
          <a:p>
            <a:pPr>
              <a:buNone/>
            </a:pPr>
            <a:endParaRPr lang="lo-LA" sz="2400" b="1" dirty="0" smtClean="0">
              <a:latin typeface="Phetsarath OT" pitchFamily="2" charset="0"/>
              <a:cs typeface="Phetsarath OT" pitchFamily="2" charset="0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III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. ກິດຈະກຳທີ່ໄດ້ຈັດຕັ້ງປະຕິບັດ ( ຕໍ່ ).</a:t>
            </a:r>
            <a:endParaRPr lang="th-TH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ກິດຈະກຳທີ5: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 ງົບປະມານ ຈໍານວນ 5.442.000 ກີບ</a:t>
            </a:r>
            <a:endParaRPr lang="lo-LA" sz="2200" dirty="0" smtClean="0">
              <a:latin typeface="Phetsarath OT" pitchFamily="2" charset="0"/>
              <a:cs typeface="Phetsarath OT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ຕິດຕາມ, ກວດກາ, ປະເມີນຜົນຄະນະຮັບຜິດຊອບຂັ້ນບ້ານ ຢູ່ 20 ບ້ານ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ເປົ້າ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ໝາຍຄື: ດອນໂມ, ຊຽງເງິນ, ປາກຂັນ, ປາກແວດ,ມູດ, ປາກທໍ່, ສວນຫຼວງ, ລ້ອງອໍ້, ແອນສະຫັວນ, ສວນດາລາ, ຫ້ວຍເຢັນ, ບວມອໍ້, ຫ້ວຍໂຄດ, ໂພນສະຫວ່າງ, ໂພນໄຊ, ສີລາເລກ, ເບີ10, ຕາດກະຈຳ, ຖິ່ນແກ້ວ ແລະສາມັກຄີໄຊ ມີຜູ່ເຂົ້າຮ່ວມ 140 ທ່ານ, ຍິງ </a:t>
            </a:r>
            <a:r>
              <a:rPr lang="lo-LA" sz="24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40 ທ່ານ, ຊາຍ 100 ທ່ານ.</a:t>
            </a:r>
          </a:p>
          <a:p>
            <a:pPr>
              <a:buFont typeface="Wingdings" pitchFamily="2" charset="2"/>
              <a:buChar char="v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ກິດ</a:t>
            </a: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ຈະກໍາທີ6: ງົບປະມານ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ຈຳນວນ 5.661.000 ກີບ </a:t>
            </a:r>
            <a:endParaRPr lang="lo-LA" sz="2200" dirty="0" smtClean="0">
              <a:latin typeface="Phetsarath OT" pitchFamily="2" charset="0"/>
              <a:cs typeface="Phetsarath OT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ຝຶກອົບຮົມບົດບາດຍິງ-ຊາຍ ແລະ ທັກສະດ້ານການນຳພາໃຫ້ຄະນະພັກ-ຄະນະປົກຄອງບ້ານເພດຍິງ, ປະທານສະຫະພັນແມ່ຍິງບ້ານໃນບ້ານເປົ້າໝາຍ, ມີຜູ້ເຂົ້າຮ່ວມທັງໝົດ 47 ທ່ານ. ເອກະສານຝຶກອົບຮົມ:</a:t>
            </a:r>
          </a:p>
          <a:p>
            <a:pPr>
              <a:buFont typeface="Wingdings" pitchFamily="2" charset="2"/>
              <a:buChar char="v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ກິດຈະກໍາທີ7: ງົບປະມານ: ຈຳນວນ 7.870.000 ກີບ</a:t>
            </a:r>
          </a:p>
          <a:p>
            <a:pPr>
              <a:buFont typeface="Wingdings" pitchFamily="2" charset="2"/>
              <a:buChar char="Ø"/>
            </a:pP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ຕິດຕາມ, ກວດກາ​ຄະນະ​ຮັບຜິດຊອບ​ຂັ້ນບ້ານ ​ເປົ້າ​ໝາຍ​ຄື: ບ້ານ​ດອນ​ໂມ, ຊຽງ​ເງິ​ນ, ປາກ​ຂັນ, ປາກ​ແວດ, ບ້ານ​ມູດ, ປາກ​ທໍ່, ສວນ​ຫຼວງ, ລ້ອງ​ອໍ້, ​ແອນ​ສະຫວັນ, ສວນ​ດາລາ, ຫ້ວຍ​ເຢັນ, ບວມ​ອໍ້, ຫ້ວຍ​ໂຄດ: ​ໂພນ​ສະຫວ່າງ, ​ໂພນ​ໄຊ, ສີ​ລາ​ເລກ, ​ເບີ10, ຕາດ​ກະ​ຈຳ, ຖິ່ນ​ແກ້ວ ​ແລະ​ສາມັກຄີ​ໄຊ ມີຜູ່ເຂົ້າຮ່ວມຈໍານວນ 140 ທ່ານ, ຍິງ 40 ທ່ານ, ຊາຍ 100 ທ່ານ. </a:t>
            </a:r>
          </a:p>
          <a:p>
            <a:pPr>
              <a:buFont typeface="Wingdings" pitchFamily="2" charset="2"/>
              <a:buChar char="v"/>
            </a:pPr>
            <a:endParaRPr lang="lo-LA" sz="2200" dirty="0" smtClean="0">
              <a:latin typeface="Phetsarath OT" pitchFamily="2" charset="0"/>
              <a:cs typeface="Phetsarath OT" pitchFamily="2" charset="0"/>
            </a:endParaRPr>
          </a:p>
          <a:p>
            <a:pPr>
              <a:buFont typeface="Wingdings" pitchFamily="2" charset="2"/>
              <a:buChar char="Ø"/>
            </a:pPr>
            <a:endParaRPr lang="lo-LA" sz="2400" dirty="0" smtClean="0">
              <a:latin typeface="Phetsarath OT" pitchFamily="2" charset="0"/>
              <a:cs typeface="Phetsarath OT" pitchFamily="2" charset="0"/>
            </a:endParaRPr>
          </a:p>
          <a:p>
            <a:pPr>
              <a:buFont typeface="Wingdings" pitchFamily="2" charset="2"/>
              <a:buChar char="v"/>
            </a:pPr>
            <a:endParaRPr lang="lo-LA" sz="2400" b="1" dirty="0" smtClean="0">
              <a:latin typeface="Phetsarath OT" pitchFamily="2" charset="0"/>
              <a:cs typeface="Phetsarath OT" pitchFamily="2" charset="0"/>
            </a:endParaRPr>
          </a:p>
          <a:p>
            <a:pPr>
              <a:buNone/>
            </a:pPr>
            <a:endParaRPr lang="lo-LA" sz="2400" b="1" dirty="0" smtClean="0">
              <a:latin typeface="Phetsarath OT" pitchFamily="2" charset="0"/>
              <a:cs typeface="Phetsarath OT" pitchFamily="2" charset="0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IV. 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ຜົນສໍາເລັດ, ຕົວ​ຊີ້​ວັດ ຄວາມ​ສຳຄັນ​ຂອງ​ໂຄງການ:</a:t>
            </a:r>
            <a:endParaRPr lang="th-TH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001156" cy="5572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24"/>
                <a:gridCol w="2524443"/>
                <a:gridCol w="1404647"/>
                <a:gridCol w="1428760"/>
                <a:gridCol w="1428760"/>
                <a:gridCol w="1357322"/>
              </a:tblGrid>
              <a:tr h="966267">
                <a:tc>
                  <a:txBody>
                    <a:bodyPr/>
                    <a:lstStyle/>
                    <a:p>
                      <a:pPr algn="ctr"/>
                      <a:endParaRPr lang="lo-LA" dirty="0" smtClean="0"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ລ</a:t>
                      </a:r>
                      <a:r>
                        <a:rPr lang="en-US" dirty="0" smtClean="0">
                          <a:latin typeface="Phetsarath OT" pitchFamily="2" charset="0"/>
                          <a:cs typeface="Phetsarath OT" pitchFamily="2" charset="0"/>
                        </a:rPr>
                        <a:t>/</a:t>
                      </a:r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ດ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o-LA" dirty="0" smtClean="0"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ເນື້ອໃນ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ຈໍານວນການນໍາເພດຍິງກອ່ນໂຄງການ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ຈໍານວນການນໍາເພດຍິງຫລັງໂຄງການ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o-LA" dirty="0" smtClean="0"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ເພີ່ມ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o-LA" dirty="0" smtClean="0"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ໝາຍເຫດ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18716">
                <a:tc>
                  <a:txBody>
                    <a:bodyPr/>
                    <a:lstStyle/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​ເລຂາ​ໜ່ວຍ​ພັກ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4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4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solidFill>
                            <a:srgbClr val="FF0000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0</a:t>
                      </a:r>
                      <a:endParaRPr lang="th-TH" sz="2000" dirty="0">
                        <a:solidFill>
                          <a:srgbClr val="FF0000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18716">
                <a:tc>
                  <a:txBody>
                    <a:bodyPr/>
                    <a:lstStyle/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2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ຮອງ​ເລຂາ​ນໜ່ວຍພັກ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7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11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solidFill>
                            <a:srgbClr val="FF0000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4</a:t>
                      </a:r>
                      <a:endParaRPr lang="th-TH" sz="2000" dirty="0">
                        <a:solidFill>
                          <a:srgbClr val="FF0000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18716">
                <a:tc>
                  <a:txBody>
                    <a:bodyPr/>
                    <a:lstStyle/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3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ປະທານ​ແນວ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0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solidFill>
                            <a:srgbClr val="FF0000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-1</a:t>
                      </a:r>
                      <a:endParaRPr lang="th-TH" sz="2000" dirty="0">
                        <a:solidFill>
                          <a:srgbClr val="FF0000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18716">
                <a:tc>
                  <a:txBody>
                    <a:bodyPr/>
                    <a:lstStyle/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ຮອງ​ປະທານ​ແນວ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6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20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solidFill>
                            <a:srgbClr val="FF0000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14</a:t>
                      </a:r>
                      <a:endParaRPr lang="th-TH" sz="2000" dirty="0">
                        <a:solidFill>
                          <a:srgbClr val="FF0000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18716">
                <a:tc>
                  <a:txBody>
                    <a:bodyPr/>
                    <a:lstStyle/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5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​ເລຂາ​ຊາວ​ໜຸ່ມ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2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solidFill>
                            <a:srgbClr val="FF0000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1</a:t>
                      </a:r>
                      <a:endParaRPr lang="th-TH" sz="2000" dirty="0">
                        <a:solidFill>
                          <a:srgbClr val="FF0000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18716">
                <a:tc>
                  <a:txBody>
                    <a:bodyPr/>
                    <a:lstStyle/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6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ຮອງ​ເລຂາ​ຊາວ​ໝຸ່ມ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7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16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solidFill>
                            <a:srgbClr val="FF0000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9</a:t>
                      </a:r>
                      <a:endParaRPr lang="th-TH" sz="2000" dirty="0">
                        <a:solidFill>
                          <a:srgbClr val="FF0000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18716">
                <a:tc>
                  <a:txBody>
                    <a:bodyPr/>
                    <a:lstStyle/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7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ນາຍບ້ານ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2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2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solidFill>
                            <a:srgbClr val="FF0000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0</a:t>
                      </a:r>
                      <a:endParaRPr lang="th-TH" sz="2000" dirty="0">
                        <a:solidFill>
                          <a:srgbClr val="FF0000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18716">
                <a:tc>
                  <a:txBody>
                    <a:bodyPr/>
                    <a:lstStyle/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8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ຮອງ​ນາຍບ້ານ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16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20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solidFill>
                            <a:srgbClr val="FF0000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4</a:t>
                      </a:r>
                      <a:endParaRPr lang="th-TH" sz="2000" dirty="0">
                        <a:solidFill>
                          <a:srgbClr val="FF0000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18716">
                <a:tc>
                  <a:txBody>
                    <a:bodyPr/>
                    <a:lstStyle/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9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ຄະນະ​ໄກ່​ເກ່ຍ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24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36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solidFill>
                            <a:srgbClr val="FF0000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12</a:t>
                      </a:r>
                      <a:endParaRPr lang="th-TH" sz="2000" dirty="0">
                        <a:solidFill>
                          <a:srgbClr val="FF0000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18716">
                <a:tc>
                  <a:txBody>
                    <a:bodyPr/>
                    <a:lstStyle/>
                    <a:p>
                      <a:pPr algn="ctr"/>
                      <a:r>
                        <a:rPr lang="lo-LA" dirty="0" smtClean="0">
                          <a:latin typeface="Phetsarath OT" pitchFamily="2" charset="0"/>
                          <a:cs typeface="Phetsarath OT" pitchFamily="2" charset="0"/>
                        </a:rPr>
                        <a:t>10</a:t>
                      </a:r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ຫົວໜ້າ​ໜ່ວຍ​ປົກຄອງ​ບ້ານ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42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47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solidFill>
                            <a:srgbClr val="FF0000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5</a:t>
                      </a:r>
                      <a:endParaRPr lang="th-TH" sz="2000" dirty="0">
                        <a:solidFill>
                          <a:srgbClr val="FF0000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  <a:tr h="418716"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ລວມ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110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latin typeface="Phetsarath OT" pitchFamily="2" charset="0"/>
                          <a:cs typeface="Phetsarath OT" pitchFamily="2" charset="0"/>
                        </a:rPr>
                        <a:t>158</a:t>
                      </a:r>
                      <a:endParaRPr lang="th-TH" sz="200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000" dirty="0" smtClean="0">
                          <a:solidFill>
                            <a:srgbClr val="FF0000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48</a:t>
                      </a:r>
                      <a:endParaRPr lang="th-TH" sz="2000" dirty="0">
                        <a:solidFill>
                          <a:srgbClr val="FF0000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V. 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ວິທີ​ການ​ດໍາເນີນ​ໂຄງການ:</a:t>
            </a:r>
            <a:br>
              <a:rPr lang="lo-LA" sz="2400" b="1" dirty="0" smtClean="0">
                <a:latin typeface="Phetsarath OT" pitchFamily="2" charset="0"/>
                <a:cs typeface="Phetsarath OT" pitchFamily="2" charset="0"/>
              </a:rPr>
            </a:br>
            <a:endParaRPr lang="th-TH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ປະທານ​ສະຫະພັນ​ແມ່ຍິງ​ແຂວງ ສະ​ເໜີ​ຂໍ​ອານຸຍາດ​ປະຕິບັດ​ໂຄງການ​ຈາກ​ທ່ານ​ເຈົ້າ​ແຂວງ.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ສະ​ເໜີ​ແຕ່ງຕັ້ງຄະນະ​ຊີ້ນ​ຳຈາກ​ພາກສ່ວນ​ທີ່​ກ່ຽວຂ້ອງ​ຢູ່​ຂັ້ນ​ແຂວງ-​ເມືອງ.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ຈັດ​ກອງ​ປະຊຸມ​ແນະນຳ​ໂຄງການ.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ຝຶກ​ອົບຮົມ​ຄະນະ​ຊີ້​ນຳ.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ພົວພັນປະສານສົມທົບການຈັດຕັ້ງບ້ານກອ່ນປະຕິບັດກິດຈະກໍາ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ຈັດຕັ້ງປະຕິບັດ​ບັນດາ​ກິດຈະກຳ.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ຕິດຕາມ, ກວດກາ​ ປະ​ເມີນ​ຜົນ.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ຈັດ​ກອງ​ປະຊຸມ​ປະ​ເມີນ​ຜົນ​ທ້າຍ​ໂຄງການ ​ແລະ ວາງ​ທິດ​ທາງ​ແຜນການ​ໃນ​ຕໍ່ໜ້າ.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ສະຫຼຸບ, ລາຍ​ງານ​ໃຫ້​ສູນ​ກາງ​ສະຫະພັນ​ແມ່ຍິງ​ລາວ, ທ່ານ​ເຈົ້າ​ແຂວງ ​ແລະ​ພາກສ່ວນ​ທີ່​ກ່ຽວຂ້ອງ.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VI. 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ໄລຍະ​ເວລາ, ຊັບພະຍາກອນ ແລະເຄືອຂ່າຍປະສານງານ​ໂຄງການ</a:t>
            </a:r>
            <a:endParaRPr lang="th-TH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​ໄລຍະເວລາ: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ເດືອນ​ພະຈິກ 2013 ​ເຖິງ ​ເດືອນ​ກັນຍາ 2015.</a:t>
            </a:r>
          </a:p>
          <a:p>
            <a:pPr>
              <a:buFont typeface="Wingdings" pitchFamily="2" charset="2"/>
              <a:buChar char="v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ຊັບພະຍາກອນ​ທີ່​ໃຊ້: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ງົບປະມານ​ລວມ: 28,351,000 ກີບ.</a:t>
            </a:r>
          </a:p>
          <a:p>
            <a:pPr>
              <a:buFont typeface="Wingdings" pitchFamily="2" charset="2"/>
              <a:buChar char="v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ເຄືອ​ຂ່າຍປະສານ​ງານ.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ຄະນະຊີ້​ນຳ​ຂັ້ນແຂວງ 5 ທ່ານ, ຍິງ 3 ທ່ານ, ຊາຍ 2 ທ່ານ.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ຄະນະ​ຊີ້​ນຳ​ຂັ້ນ​ເມືອງ 6 ທ່ານ, ຍິງ 2 ທ່ານ, ຊາຍ 4 ທ່ານ.</a:t>
            </a:r>
          </a:p>
          <a:p>
            <a:pPr>
              <a:buFont typeface="Wingdings" pitchFamily="2" charset="2"/>
              <a:buChar char="Ø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ຄະນະ​ຮັບຜິດຊອບ​ຂັ້ນບ້ານ ຈຳນວນ 2​0 ບ້ານໆ​ລະ 7 ທ່ານ ລວມ 140 ທ່ານ, ຍິງ​ 4​0 ທ່ານ, ຊາຍ 100 ທ່ານ.</a:t>
            </a:r>
          </a:p>
          <a:p>
            <a:pPr>
              <a:buNone/>
            </a:pPr>
            <a:endParaRPr lang="th-TH" dirty="0" smtClean="0">
              <a:latin typeface="Phetsarath OT" pitchFamily="2" charset="0"/>
              <a:cs typeface="Phetsarath OT" pitchFamily="2" charset="0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</TotalTime>
  <Words>3936</Words>
  <Application>Microsoft Office PowerPoint</Application>
  <PresentationFormat>On-screen Show (4:3)</PresentationFormat>
  <Paragraphs>283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Slide 1</vt:lpstr>
      <vt:lpstr>    I. ຄວາມເປັນມາ ແລະເຫດຜົນ: </vt:lpstr>
      <vt:lpstr>I. ຄວາມເປັນມາ ແລະເຫດຜົນ ( ຕໍ່ ): </vt:lpstr>
      <vt:lpstr>II. ຈຸດປະສົງ: </vt:lpstr>
      <vt:lpstr>III. ກິດຈະກຳທີ່ໄດ້ຈັດຕັ້ງປະຕິບັດ.</vt:lpstr>
      <vt:lpstr>III. ກິດຈະກຳທີ່ໄດ້ຈັດຕັ້ງປະຕິບັດ ( ຕໍ່ ).</vt:lpstr>
      <vt:lpstr>IV. ຜົນສໍາເລັດ, ຕົວ​ຊີ້​ວັດ ຄວາມ​ສຳຄັນ​ຂອງ​ໂຄງການ:</vt:lpstr>
      <vt:lpstr>V. ວິທີ​ການ​ດໍາເນີນ​ໂຄງການ: </vt:lpstr>
      <vt:lpstr>VI. ໄລຍະ​ເວລາ, ຊັບພະຍາກອນ ແລະເຄືອຂ່າຍປະສານງານ​ໂຄງການ</vt:lpstr>
      <vt:lpstr>I. ກິດຈະກຳທີໄດ້ຈັດຕັ້ງປະຕິບັດເມືອງ​ຫຼວງ​ພະ​ບາງ</vt:lpstr>
      <vt:lpstr>ກິດຈະກຳທີໄດ້ຈັດຕັ້ງປະຕິບັດເມືອງ​ຫຼວງ​ພະ​ບາງ (ຕໍ່)</vt:lpstr>
      <vt:lpstr>ກິດຈະກຳທີໄດ້ຈັດຕັ້ງປະຕິບັດເມືອງ​ຫຼວງ​ພະ​ບາງ (ຕໍ່)</vt:lpstr>
      <vt:lpstr>ກິດຈະກຳທີໄດ້ຈັດຕັ້ງປະຕິບັດເມືອງ​ຫຼວງ​ພະ​ບາງ (ຕໍ່)</vt:lpstr>
      <vt:lpstr>II.​ເປົ້າໝາຍ​ຈັດຕັ້ງປະຕິບັດ​ໂຄງການ</vt:lpstr>
      <vt:lpstr>III. ຜົນສໍາເລັດ, ຕົວ​ຊີ້​ວັດ ຄວາມ​ສຳຄັນ​ຂອງ​ໂຄງການ</vt:lpstr>
      <vt:lpstr>IV . ວິທີ​ການ​ດໍາເນີນ​ໂຄງການ</vt:lpstr>
      <vt:lpstr>V. ໄລຍະ​ເວລາ​, ຊັບພະຍາກອນ​ ແລະ ​ເຄືອ​ຂ່າຍປະສານງານໂຄງການ </vt:lpstr>
      <vt:lpstr>VI. ຕີ​ລາຄາ​ດ້ານ​ດີ, ດ້ານ​ອ່ອນ:</vt:lpstr>
      <vt:lpstr>ດ້ານ​ອ່ອນ (ຕໍ່)</vt:lpstr>
      <vt:lpstr>VII. ບັນຫາ/ອຸປະສັກ:</vt:lpstr>
      <vt:lpstr>VIII. ບົດຮຽນ​ຖອດ​ຖອນ​ໄດ້:</vt:lpstr>
      <vt:lpstr>IX. ສະຫຼຸບ: </vt:lpstr>
      <vt:lpstr>X. ຂໍ້​ສະ​ເໜີ: </vt:lpstr>
      <vt:lpstr>ກອງປະຊຸມຕິດຕາມ ປະເມີນຜົນຂອງທິມງານຈາກສູນກາງສະຫະພັນແມ່ຍິງລາວ ແລະຄະນະນໍາເມືອງ ຊຽງເງິນ</vt:lpstr>
      <vt:lpstr>ຝຶກອົບຮົມ ເຕັກນິກບໍລິຫານບ້ານໃຫ້ຄະນະບ້ານ 5 ບ້ານ ເມືອງ ຊຽງເງິນ ປີ 2013</vt:lpstr>
      <vt:lpstr>ນັກຝຶກອົບຮົມ ຈຳນວນ 20 ບ້ານ ຂອງເມືອງຊຽງເງິນ</vt:lpstr>
      <vt:lpstr>ພິທີມອບໂປດສະເຕີ ຕ່າງໆ ໃຫ້ຄະນະບ້ານ ຈຳນວນ 20 ບ້ານ ເມືອງຊຽງເງິນ</vt:lpstr>
      <vt:lpstr>ຝຶກອົບຮົມ ເຕັກນິກການບໍລິຫານບ້ານໃຫ້ຄະນະບ້ານ ຈໍານວນ 20 ບ້ານ                  ແບ່ງໜ່ວຍຄົ້ນຄ້ວາ ຂອງເມືອງຊຽງເງິນ</vt:lpstr>
      <vt:lpstr>ຄະນະບ້ານ ຈຳນວນ 20 ບ້ານ ເມືອງຊຽງເງິນ</vt:lpstr>
      <vt:lpstr>ເຜີຍແຜ່ບົດບາດຍິງ-ຊາຍ ໃຫ້ຊາວບ້ານ ເມືອງຊຽງເງິນ</vt:lpstr>
      <vt:lpstr>ເຜີຍແຜ່ບົດບາດຍິງ-ຊາຍ ໃຫ້ຊາວບ້ານ ເມືອງຊຽງເງິນ</vt:lpstr>
      <vt:lpstr>ຝຶກອົບຮົມວຽກງານປົກຄອງທອ້ງຖິ່ນໃຫ້ຄະນະຮັບຜິດຊອບຂັ້ນບ້ານ  ຈໍານວນ 5 ບ້ານ ຂອງເມືອງ ຊຽງເງິນ</vt:lpstr>
      <vt:lpstr> ລົງຕິດຕາມ, ກວດກາ ບ້ານທ່າແປ້ນ ເມືອງຫຼວງພະບາງ</vt:lpstr>
      <vt:lpstr>ລົງຕິດຕາມ, ກວດກາ ບ້ານປາກຊີ ເມືອງຫຼວງພະບາງ</vt:lpstr>
      <vt:lpstr>ຄະນະບ້ານ ຈຳນວນ 20 ບ້ານ ເມືອງຫຼວງພະບາງ ເຂົ້າຮ່ວມກອງປະຊຸມ</vt:lpstr>
      <vt:lpstr>ຝຶກອບຮົມ ເຕັກນິກການບໍລິຫານບ້ານ ໃຫ້ຄະນະບ້ານເພດຍິງຈໍານວນ  ບ້ານ ຂອງເມືອງ ຫລວງພະບາງ</vt:lpstr>
      <vt:lpstr>ຝຶກອົບຮົມທັກສະການນຳພາໃຫ້ ຄະນະບ້ານ, ຄະນະພັກ  ປະທານສະຫະພັນແມ່ຍິງບ້ານ ຈໍານວນ 20 ບ້ານ ຂອງເມືອງ ຫລວງພະບາງ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ສາທາລະນະລັດ ປະຊາທິປະໄຕ ປະຊາຊົນລາວ ສັນຕິພາບ ເອກະລາດ ປະຊາທິປະໄຕ ປະຊາຊົນລາວ ------------------</dc:title>
  <dc:creator>phongsavanh IT</dc:creator>
  <cp:lastModifiedBy>phongsavanh IT</cp:lastModifiedBy>
  <cp:revision>270</cp:revision>
  <dcterms:created xsi:type="dcterms:W3CDTF">2015-12-15T02:52:49Z</dcterms:created>
  <dcterms:modified xsi:type="dcterms:W3CDTF">2016-01-24T12:13:11Z</dcterms:modified>
</cp:coreProperties>
</file>