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68" r:id="rId4"/>
    <p:sldId id="265" r:id="rId5"/>
    <p:sldId id="257" r:id="rId6"/>
    <p:sldId id="259" r:id="rId7"/>
    <p:sldId id="269" r:id="rId8"/>
    <p:sldId id="258" r:id="rId9"/>
    <p:sldId id="266" r:id="rId10"/>
    <p:sldId id="267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72E9F5C-1D27-41EB-A613-1B4B0B19C8F2}" type="datetimeFigureOut">
              <a:rPr lang="en-US" smtClean="0"/>
              <a:pPr/>
              <a:t>12/5/2017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A37A257-E46E-4CE8-8746-F6B733126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lo-LA" sz="4400" b="1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ຂັ້ນຕອນ ການປະຕິບັດຂໍ້ແຂ່ງຂັນ 4 ບຸກ ຂອງ ຄຊປປລ</a:t>
            </a:r>
            <a:endParaRPr lang="en-US" sz="4400" dirty="0"/>
          </a:p>
        </p:txBody>
      </p:sp>
      <p:pic>
        <p:nvPicPr>
          <p:cNvPr id="4" name="Content Placeholder 3" descr="IMG_43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41667"/>
          <a:stretch>
            <a:fillRect/>
          </a:stretch>
        </p:blipFill>
        <p:spPr>
          <a:xfrm>
            <a:off x="0" y="1571612"/>
            <a:ext cx="9144000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34" y="5929330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o-LA" sz="2400" b="1" dirty="0" smtClean="0">
                <a:solidFill>
                  <a:srgbClr val="0070C0"/>
                </a:solidFill>
                <a:latin typeface="Phetsarath OT" pitchFamily="2" charset="0"/>
                <a:cs typeface="Phetsarath OT" pitchFamily="2" charset="0"/>
              </a:rPr>
              <a:t>ນໍາສະເໜີໂດຍ: ທ່ານ ນາງ ກິນນາລີ ສີບຸນເຮືອງ</a:t>
            </a:r>
            <a:endParaRPr lang="en-US" sz="2400" b="1" dirty="0">
              <a:solidFill>
                <a:srgbClr val="0070C0"/>
              </a:solidFill>
              <a:latin typeface="Phetsarath OT" pitchFamily="2" charset="0"/>
              <a:cs typeface="Phetsarath OT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o-LA" sz="3600" dirty="0" smtClean="0">
                <a:solidFill>
                  <a:srgbClr val="C00000"/>
                </a:solidFill>
                <a:latin typeface="Phetsarath OT" pitchFamily="2" charset="0"/>
                <a:cs typeface="Phetsarath OT" pitchFamily="2" charset="0"/>
              </a:rPr>
              <a:t>ຈັບມືແຂ່ງຂັນ ເປີດຂັ້ນຂະບວນການ ແຂ່ງຂັນ 4 ບຸກ</a:t>
            </a:r>
            <a:endParaRPr lang="en-US" sz="3600" dirty="0">
              <a:solidFill>
                <a:srgbClr val="C00000"/>
              </a:solidFill>
              <a:latin typeface="Phetsarath OT" pitchFamily="2" charset="0"/>
              <a:cs typeface="Phetsarath OT" pitchFamily="2" charset="0"/>
            </a:endParaRPr>
          </a:p>
        </p:txBody>
      </p:sp>
      <p:pic>
        <p:nvPicPr>
          <p:cNvPr id="4" name="Content Placeholder 3" descr="IMG_38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14942" y="1500174"/>
            <a:ext cx="3929058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33492" t="5859" r="15995" b="14062"/>
          <a:stretch>
            <a:fillRect/>
          </a:stretch>
        </p:blipFill>
        <p:spPr bwMode="auto">
          <a:xfrm>
            <a:off x="428596" y="1428736"/>
            <a:ext cx="4842446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o-LA" b="1" dirty="0" smtClean="0">
                <a:latin typeface="Phetsarath OT" pitchFamily="2" charset="0"/>
                <a:cs typeface="Phetsarath OT" pitchFamily="2" charset="0"/>
              </a:rPr>
              <a:t>ຂັ້ນຕອນຕິດຕາມຊຸກຍູ້ຂະບວນການ</a:t>
            </a:r>
            <a:endParaRPr lang="en-US" b="1" dirty="0">
              <a:latin typeface="Phetsarath OT" pitchFamily="2" charset="0"/>
              <a:cs typeface="Phetsarath O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852" y="1447800"/>
            <a:ext cx="7643866" cy="4800600"/>
          </a:xfrm>
        </p:spPr>
        <p:txBody>
          <a:bodyPr>
            <a:normAutofit/>
          </a:bodyPr>
          <a:lstStyle/>
          <a:p>
            <a:pPr marL="596646" indent="-514350">
              <a:buAutoNum type="arabicPeriod"/>
            </a:pPr>
            <a:r>
              <a:rPr lang="lo-LA" sz="28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ຄະນະຮັບຜິດຊອບປະຕິບັດຂະບວນການແຂ່ງຂັນຕ້ອງສ້າງແຜນການຕິດຕາມຊຸກຍູ້ເປັນແຕ່ລະໄລຍະຢ່າງເປັນປົກກະຕິ.</a:t>
            </a:r>
          </a:p>
          <a:p>
            <a:pPr marL="596646" indent="-514350">
              <a:buAutoNum type="arabicPeriod"/>
            </a:pPr>
            <a:r>
              <a:rPr lang="lo-LA" sz="28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ຄະນະຊາວໜຸ່ມ ຫຼື ຄະນະຮັບຜິດຊອບຂອງການຈັດຕັ້ງຊາວໜຸ່ມທີ່ລົງທະບຽນເຂົ້າຮ່ວມການແຂ່ງຂັນ ຕ້ອງຕິດຕາມຊຸກຍູ້ ແລະ ປະເມີນຜົນການປະຕິບັດແຜນການແຂ່ງຂັນຂອງຕົນເພື່ອເຫັນໄດ້ດ້ານຕັ້ງໜ້າ ແລະ ບັນຫາຄົງຄ້າງທີ່ຈະໄດ້ປັບປຸງແກ້ໄຂຮີບດ່ວນ.</a:t>
            </a:r>
          </a:p>
          <a:p>
            <a:pPr marL="596646" indent="-514350">
              <a:buAutoNum type="arabicPeriod"/>
            </a:pPr>
            <a:r>
              <a:rPr lang="lo-LA" sz="28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ແຕ່ລະໄລຍະທີ່ກໍານົດຕ້ອງໄດ້ສະຫຼຸບລາຍງານຄວາມຄືບໜ້າຂອງຂະບວນການແຂ່ງຂັນ.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33588" cy="1143000"/>
          </a:xfrm>
        </p:spPr>
        <p:txBody>
          <a:bodyPr>
            <a:normAutofit/>
          </a:bodyPr>
          <a:lstStyle/>
          <a:p>
            <a:r>
              <a:rPr lang="lo-LA" sz="3200" dirty="0" smtClean="0">
                <a:latin typeface="Phetsarath OT" pitchFamily="2" charset="0"/>
                <a:cs typeface="Phetsarath OT" pitchFamily="2" charset="0"/>
              </a:rPr>
              <a:t> ການປະເມີນ ສະຫຼຸບຕີລາຄາ ຂະບວນການແຂ່ງຂັນ</a:t>
            </a:r>
            <a:endParaRPr lang="en-US" sz="3200" dirty="0">
              <a:latin typeface="Phetsarath OT" pitchFamily="2" charset="0"/>
              <a:cs typeface="Phetsarath O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>
            <a:normAutofit/>
          </a:bodyPr>
          <a:lstStyle/>
          <a:p>
            <a:r>
              <a:rPr lang="lo-LA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ຕ້ອງໄດ້ດໍາເນີນຕາມແຜນການແຂ່ງຂັນວາງອອກ,ກໍານົດເວລາ 1 ປີ ຕ້ອງໄດ້ປະເມີນ ແລະ ສະຫຼຸບຕີລາຄາຂະບວນການ 1 ຄັ້ງ ແລະ ສືບຕໍ່ສ້າງແຜນການແຂ່ງຂັນຕໍ່ໄປ.</a:t>
            </a:r>
            <a:endParaRPr lang="en-US" sz="24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hetsarath OT" pitchFamily="2" charset="0"/>
              <a:cs typeface="Phetsarath OT" pitchFamily="2" charset="0"/>
            </a:endParaRPr>
          </a:p>
          <a:p>
            <a:pPr>
              <a:buNone/>
            </a:pPr>
            <a:endParaRPr lang="lo-LA" sz="24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hetsarath OT" pitchFamily="2" charset="0"/>
              <a:cs typeface="Phetsarath OT" pitchFamily="2" charset="0"/>
            </a:endParaRPr>
          </a:p>
          <a:p>
            <a:r>
              <a:rPr lang="lo-LA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ວິທີການປະເມີນ, ສະຫຼຸບຕີລາຄາ, ການສະເໜີຂໍການຍ້ອງຍໍ ແລະ ວິທີການອື່ນໆ ແມ່ນມີເອກະສານແນະນໍາຕ່າງຫາກ.</a:t>
            </a:r>
            <a:endParaRPr lang="en-US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hetsarath OT" pitchFamily="2" charset="0"/>
              <a:cs typeface="Phetsarath OT" pitchFamily="2" charset="0"/>
            </a:endParaRPr>
          </a:p>
          <a:p>
            <a:pPr>
              <a:buNone/>
            </a:pPr>
            <a:endParaRPr lang="lo-LA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hetsarath OT" pitchFamily="2" charset="0"/>
              <a:cs typeface="Phetsarath OT" pitchFamily="2" charset="0"/>
            </a:endParaRPr>
          </a:p>
          <a:p>
            <a:r>
              <a:rPr lang="lo-L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ການຈັດຕັ້ງຊາວໝຸ່ມ ທີ່ເຂົ້າຮ່ວມແຂ່ງຂັນຕ້ອງມີລາຍຊື່ໃນຂໍ້ຕົກລົງອະນຸມັດເປີດການແຂ່ງຂັນ ແລະ ລົງທະບຽນໃນການເປີດບັ້ນການແຂ່ງຂັນ ທີ່ບົດບັນທຶກການເປີດພິທີ ສ້າງຂະບວນການແຂ່ງຂັນລະບຸໄວ້ ຈິ່ງສາມາດສະເໜີຍ້ອງຍໍໄດ້.</a:t>
            </a:r>
          </a:p>
          <a:p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hetsarath OT" pitchFamily="2" charset="0"/>
              <a:cs typeface="Phetsarath OT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o-LA" dirty="0" smtClean="0">
                <a:latin typeface="Phetsarath OT" pitchFamily="2" charset="0"/>
                <a:cs typeface="Phetsarath OT" pitchFamily="2" charset="0"/>
              </a:rPr>
              <a:t>ຂອບໃຈ ບັນດາທ່ານ ທີ່ຕິດຕາມຮັບຟັງ</a:t>
            </a:r>
            <a:endParaRPr lang="en-US" dirty="0">
              <a:latin typeface="Phetsarath OT" pitchFamily="2" charset="0"/>
              <a:cs typeface="Phetsarath OT" pitchFamily="2" charset="0"/>
            </a:endParaRPr>
          </a:p>
        </p:txBody>
      </p:sp>
      <p:pic>
        <p:nvPicPr>
          <p:cNvPr id="4" name="Picture 2" descr="C:\Users\Admin\Desktop\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500174"/>
            <a:ext cx="7143799" cy="445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0"/>
            <a:ext cx="8358214" cy="1500149"/>
          </a:xfrm>
        </p:spPr>
        <p:txBody>
          <a:bodyPr>
            <a:noAutofit/>
          </a:bodyPr>
          <a:lstStyle/>
          <a:p>
            <a:pPr lvl="5" algn="ctr" rtl="0">
              <a:spcBef>
                <a:spcPct val="0"/>
              </a:spcBef>
            </a:pPr>
            <a:r>
              <a:rPr lang="lo-LA" sz="3600" b="1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ຂັ້ນຕອນການກະກຽມເປີດຂະບວນການ</a:t>
            </a:r>
            <a:r>
              <a:rPr lang="lo-LA" sz="3600" b="1" dirty="0" smtClean="0">
                <a:solidFill>
                  <a:srgbClr val="002060"/>
                </a:solidFill>
                <a:latin typeface="Phetsarath OT" pitchFamily="2" charset="0"/>
                <a:cs typeface="Phetsarath OT" pitchFamily="2" charset="0"/>
              </a:rPr>
              <a:t/>
            </a:r>
            <a:br>
              <a:rPr lang="lo-LA" sz="3600" b="1" dirty="0" smtClean="0">
                <a:solidFill>
                  <a:srgbClr val="002060"/>
                </a:solidFill>
                <a:latin typeface="Phetsarath OT" pitchFamily="2" charset="0"/>
                <a:cs typeface="Phetsarath OT" pitchFamily="2" charset="0"/>
              </a:rPr>
            </a:br>
            <a:endParaRPr lang="en-US" sz="3600" b="1" dirty="0">
              <a:solidFill>
                <a:srgbClr val="FF0000"/>
              </a:solidFill>
              <a:latin typeface="Phetsarath OT" pitchFamily="2" charset="0"/>
              <a:cs typeface="Phetsarath OT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0100" y="1000108"/>
            <a:ext cx="8143900" cy="5715040"/>
          </a:xfrm>
        </p:spPr>
        <p:txBody>
          <a:bodyPr>
            <a:noAutofit/>
          </a:bodyPr>
          <a:lstStyle/>
          <a:p>
            <a:pPr marL="514350" indent="-514350" algn="l"/>
            <a:endParaRPr lang="lo-LA" sz="2400" dirty="0" smtClean="0">
              <a:latin typeface="Phetsarath OT" pitchFamily="2" charset="0"/>
              <a:cs typeface="Phetsarath O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214422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lo-LA" sz="24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ແຕ່ງຕັ້ງ ຄະນະຮັບຜິດຊອບຊີ້ນໍາ ແລະ ຄະນະຮັບຜິດຊອບຈັດຕັ້ງປະຕິບັດຂະບວນການແຂ່ງຂັນ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lo-LA" sz="2400" b="1" dirty="0" smtClean="0">
              <a:solidFill>
                <a:srgbClr val="0070C0"/>
              </a:solidFill>
              <a:latin typeface="Times New Roman" pitchFamily="18" charset="0"/>
              <a:cs typeface="Phetsarath O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928802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lo-LA" sz="24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ເກັບກໍາສັງລວມ ສະພາບຈຸດພິເສດ, ຂໍ້ມູນສະຖິຕິໃນຂອບເຂດເປົ້າໝາຍທີ່ຈະເຂົ້າຮ່ວມການແຂ່ງຂັນ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lo-LA" sz="2400" b="1" dirty="0" smtClean="0">
              <a:solidFill>
                <a:srgbClr val="0070C0"/>
              </a:solidFill>
              <a:latin typeface="Times New Roman" pitchFamily="18" charset="0"/>
              <a:cs typeface="Phetsarath O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714620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lo-LA" sz="24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ສ້າງແຜນການແຂ່ງຂັນ, ປັບປຸງແຜນການ ຄາດໝາຍສູ້ຊົນແຕ່ລະດ້ານ ແລະ ກະກຽມເອກະ ສານທີ່ກ່ຽວຂ້ອງ ໃນການກະກຽມ ຈັດຕັ້ງປະຕິບັດວຽກງານ 4 ບຸກ.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lo-LA" sz="24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ສະເໜີລາຍງານແຜນການແຂ່ງຂັນ ແລະ ຄວາມພ້ອມດ້ານຕ່າງໆ ເພື່ອຂໍທິດຊີ້ນໍາຈາກຂັ້ນເທິງ.</a:t>
            </a:r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8005026" cy="1143000"/>
          </a:xfrm>
        </p:spPr>
        <p:txBody>
          <a:bodyPr>
            <a:normAutofit/>
          </a:bodyPr>
          <a:lstStyle/>
          <a:p>
            <a:pPr algn="ctr"/>
            <a:r>
              <a:rPr lang="lo-LA" sz="2800" dirty="0" smtClean="0">
                <a:solidFill>
                  <a:srgbClr val="002060"/>
                </a:solidFill>
                <a:latin typeface="Phetsarath OT" pitchFamily="2" charset="0"/>
                <a:cs typeface="Phetsarath OT" pitchFamily="2" charset="0"/>
              </a:rPr>
              <a:t>ແຕ່ງຕັ້ງຄະນະຮັບຜິດຊອບ ແບ່ງໜ້າທີ່ໃຫ້ແຕ່ລະສະຫາຍ</a:t>
            </a:r>
            <a:endParaRPr lang="en-US" sz="2800" dirty="0"/>
          </a:p>
        </p:txBody>
      </p:sp>
      <p:pic>
        <p:nvPicPr>
          <p:cNvPr id="4" name="Content Placeholder 3" descr="C:\Users\lar\Desktop\P1040206.JPG"/>
          <p:cNvPicPr>
            <a:picLocks noGrp="1"/>
          </p:cNvPicPr>
          <p:nvPr>
            <p:ph idx="1"/>
          </p:nvPr>
        </p:nvPicPr>
        <p:blipFill>
          <a:blip r:embed="rId2" cstate="print"/>
          <a:srcRect l="4660" t="12162" r="8833" b="6486"/>
          <a:stretch>
            <a:fillRect/>
          </a:stretch>
        </p:blipFill>
        <p:spPr bwMode="auto">
          <a:xfrm rot="16200000">
            <a:off x="364297" y="2135977"/>
            <a:ext cx="5429264" cy="401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lar\Desktop\P1040207.JPG"/>
          <p:cNvPicPr/>
          <p:nvPr/>
        </p:nvPicPr>
        <p:blipFill>
          <a:blip r:embed="rId3" cstate="print"/>
          <a:srcRect l="25665" t="11991" r="4346" b="13918"/>
          <a:stretch>
            <a:fillRect/>
          </a:stretch>
        </p:blipFill>
        <p:spPr bwMode="auto">
          <a:xfrm rot="16200000">
            <a:off x="4214822" y="2214542"/>
            <a:ext cx="542926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8147902" cy="1143000"/>
          </a:xfrm>
        </p:spPr>
        <p:txBody>
          <a:bodyPr>
            <a:normAutofit/>
          </a:bodyPr>
          <a:lstStyle/>
          <a:p>
            <a:pPr algn="ctr"/>
            <a:r>
              <a:rPr lang="lo-LA" sz="2800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ເກັບກໍາສະຖິຕິຊາວໜຸ່ມ ແລະ ການເຜີຍແຜ່ເຊືອມຊືມຂໍ້ແຂ່ງຂັນພາຍໃນໜ່ວຍ ແລະ ຂັ້ນຂອງຕົນ</a:t>
            </a:r>
            <a:endParaRPr lang="en-US" sz="2800" dirty="0">
              <a:solidFill>
                <a:srgbClr val="FF0000"/>
              </a:solidFill>
              <a:latin typeface="Phetsarath OT" pitchFamily="2" charset="0"/>
              <a:cs typeface="Phetsarath OT" pitchFamily="2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299" t="22372" r="53408" b="7416"/>
          <a:stretch>
            <a:fillRect/>
          </a:stretch>
        </p:blipFill>
        <p:spPr bwMode="auto">
          <a:xfrm>
            <a:off x="1000100" y="1500174"/>
            <a:ext cx="385762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7020" t="22461" r="52233" b="18945"/>
          <a:stretch>
            <a:fillRect/>
          </a:stretch>
        </p:blipFill>
        <p:spPr bwMode="auto">
          <a:xfrm>
            <a:off x="4857752" y="1500174"/>
            <a:ext cx="4000528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lo-LA" b="1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ຂັ້ນຕອນເຜີຍແຜ່ເນື້ອໃນ 4 ບຸກ ແລະ ເອກະສານທີ່ກ່ຽວຂ້ອງ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857365"/>
            <a:ext cx="8358246" cy="3500462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1714488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AutoNum type="arabicPeriod"/>
            </a:pPr>
            <a:r>
              <a:rPr lang="lo-LA" sz="28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ຈັດການຄົ້ນຄ້ວາເຊື່ອມຊຶມ ກໍາແໜ້ນເນື້ອໃນຂໍ້ແຂ່ງຂັນ 4 ບຸກ ແລະ ເອກະສານຮັບໃຊ້ ບັ້ນແຂ່ງຂັນໃນຄະນະຮັບຜິດ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lo-LA" sz="28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ຊອບຈັດຕັ້ງປະຕິບັດຂະບວນການແຂ່ງຂັນ.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3071810"/>
            <a:ext cx="79296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2. </a:t>
            </a:r>
            <a:r>
              <a:rPr lang="lo-LA" sz="28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ດໍາເນີນການເຜີຍແຜ່ເນື້ອໃນຂໍ້ແຂ່ງຂັນ 4 ບຸກ, ແຜນການສ້າງຂະບວນການໃຫ້ອໍານາດການປົກຄອງ , ຂະແໜງ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lo-LA" sz="2800" b="1" dirty="0" smtClean="0">
                <a:solidFill>
                  <a:srgbClr val="0070C0"/>
                </a:solidFill>
                <a:latin typeface="Times New Roman" pitchFamily="18" charset="0"/>
                <a:cs typeface="Phetsarath OT" pitchFamily="2" charset="0"/>
              </a:rPr>
              <a:t>ການ, ການຈັດຕັ້ງສັງຄົມ ແລະ ສະມາຊິກຊາວໝຸ່ມ ທີ່ຢູ່ໃນພື້ນທີ່ສ້າງຂະບວນການແຂ່ງຂັນ. </a:t>
            </a:r>
            <a:endParaRPr lang="en-U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0"/>
            <a:ext cx="7858180" cy="1143000"/>
          </a:xfrm>
        </p:spPr>
        <p:txBody>
          <a:bodyPr>
            <a:normAutofit/>
          </a:bodyPr>
          <a:lstStyle/>
          <a:p>
            <a:pPr algn="ctr"/>
            <a:r>
              <a:rPr lang="lo-LA" sz="2800" b="1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ກຸ່ມເປົ້າໝາຍເຂົ້າຮ່ວມການເຊື່ອມຊຶມ ແລະ ປະຕິບັດຂໍ້ແຂ່ງຂັນ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685792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endParaRPr lang="en-US" b="1" dirty="0" smtClean="0">
              <a:solidFill>
                <a:srgbClr val="7030A0"/>
              </a:solidFill>
              <a:latin typeface="Phetsarath OT" pitchFamily="2" charset="0"/>
              <a:cs typeface="Phetsarath OT" pitchFamily="2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21442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None/>
            </a:pPr>
            <a:r>
              <a:rPr lang="lo-LA" sz="28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ກຸ່ມເປົ້າໝາຍເຊື່ອມຊຶມ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1857364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lo-LA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ຄຊປປລ ແຕ່ລະຂັ້ນ ແລະ ພະນັກງານທີ່ເຮັດວຽກງານ ຊາວໝຸ່ມ - ເຍົາວະ</a:t>
            </a:r>
            <a:endParaRPr lang="en-US" sz="2400" b="1" dirty="0" smtClean="0">
              <a:solidFill>
                <a:srgbClr val="7030A0"/>
              </a:solidFill>
              <a:latin typeface="Phetsarath OT" pitchFamily="2" charset="0"/>
              <a:cs typeface="Phetsarath OT" pitchFamily="2" charset="0"/>
            </a:endParaRPr>
          </a:p>
          <a:p>
            <a:r>
              <a:rPr lang="en-US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    </a:t>
            </a:r>
            <a:r>
              <a:rPr lang="lo-LA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ຊົນ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2786058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Phetsarath OT" pitchFamily="2" charset="0"/>
              </a:rPr>
              <a:t>2. </a:t>
            </a:r>
            <a:r>
              <a:rPr lang="lo-LA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ສະມາຊິກຊາວໝຸ່ມ ປະຊາຊົນ ປະຕິວັດລາວ ທຸກສະຫາຍ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214686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lo-LA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ຊາວໝຸ່ມບັນດາເຜົ່າທີ່ບໍ່ທັນເຂົ້າເປັນສະມາຊິກຊາວໝຸ່ມ ປະຊາຊົນ ປະຕິວັດລາວ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4000504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None/>
            </a:pP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lo-LA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 ຄະນະພັກຮາກຖານ ຄະນະໜ່ວຍພັກ ແລະ ອໍານາດການປົົກຄອງແຕ່ລະຂັ້ນ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4500570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lo-LA" sz="2400" b="1" dirty="0" smtClean="0">
                <a:solidFill>
                  <a:srgbClr val="7030A0"/>
                </a:solidFill>
                <a:latin typeface="Phetsarath OT" pitchFamily="2" charset="0"/>
                <a:cs typeface="Phetsarath OT" pitchFamily="2" charset="0"/>
              </a:rPr>
              <a:t>ພໍ່ ແມ່ ແລະ ຜູ້ປົກຄອງຊາວໝຸ່ມແຕ່ລະຂັ້ນ.</a:t>
            </a:r>
            <a:endParaRPr lang="en-US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858180" cy="1143000"/>
          </a:xfrm>
        </p:spPr>
        <p:txBody>
          <a:bodyPr>
            <a:noAutofit/>
          </a:bodyPr>
          <a:lstStyle/>
          <a:p>
            <a:r>
              <a:rPr lang="lo-LA" sz="3600" dirty="0" smtClean="0">
                <a:latin typeface="Phetsarath OT" pitchFamily="2" charset="0"/>
                <a:cs typeface="Phetsarath OT" pitchFamily="2" charset="0"/>
              </a:rPr>
              <a:t>    </a:t>
            </a:r>
            <a:r>
              <a:rPr lang="lo-LA" sz="3600" b="1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ການເປີດຂະບວນການແຂ່ງຂັນ</a:t>
            </a:r>
            <a:endParaRPr lang="en-US" sz="3600" b="1" dirty="0">
              <a:solidFill>
                <a:srgbClr val="FF0000"/>
              </a:solidFill>
              <a:latin typeface="Phetsarath OT" pitchFamily="2" charset="0"/>
              <a:cs typeface="Phetsarath O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708392" cy="240982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>
              <a:solidFill>
                <a:srgbClr val="7030A0"/>
              </a:solidFill>
              <a:latin typeface="Phetsarath OT" pitchFamily="2" charset="0"/>
              <a:cs typeface="Phetsarath O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928802"/>
            <a:ext cx="8143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</a:t>
            </a:r>
            <a:r>
              <a:rPr lang="lo-LA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ຄະນະບໍລິຫານງານຊາວໝຸ່ມ ຮາກຖານ,ໜ່ວຍຮາກຖານ ເປີດກອງປະຊຸມສະ</a:t>
            </a:r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                  </a:t>
            </a:r>
          </a:p>
          <a:p>
            <a:r>
              <a:rPr 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   </a:t>
            </a:r>
            <a:r>
              <a:rPr lang="lo-LA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ໄໝສາມັນ  ຫຼື ວິສາມັນ.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2714620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</a:t>
            </a:r>
            <a:r>
              <a:rPr lang="lo-L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ຜ່ານບົດເປີດຂະບວນການແຂ່ງຂັນຢ່າງເປັນທາງການ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3214686"/>
            <a:ext cx="8143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</a:t>
            </a:r>
            <a:r>
              <a:rPr lang="lo-L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ເລຂາ ຄຊປປລ ຮາກຖານ, ໜ່ວຍຮາກຖານ,ໜ່ວຍຊາວໝຸ່ມທີ່ຢູ່ຂັ້ນລຸ່ມຖັດ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 </a:t>
            </a:r>
          </a:p>
          <a:p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   </a:t>
            </a:r>
            <a:r>
              <a:rPr lang="lo-L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ຕົນ ຂື້ນຈັບມືແຂ່ງຂັນ ເທິງເວທີຕໍ່ໜ້າ ຄະນະນໍາ.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4071942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</a:t>
            </a:r>
            <a:r>
              <a:rPr lang="lo-LA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ຄະນະພັກ, ຄະນະບໍລິຫານງານ ຊປປລ ຂັ້ນເທິງໂອ້ລົມ.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0100" y="4572008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 </a:t>
            </a:r>
            <a:r>
              <a:rPr lang="lo-LA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hetsarath OT" pitchFamily="2" charset="0"/>
                <a:cs typeface="Phetsarath OT" pitchFamily="2" charset="0"/>
              </a:rPr>
              <a:t>ຮັບຄໍາໂອວາດຈາກຂັ້ນເທິງ.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33588" cy="1143000"/>
          </a:xfrm>
        </p:spPr>
        <p:txBody>
          <a:bodyPr>
            <a:noAutofit/>
          </a:bodyPr>
          <a:lstStyle/>
          <a:p>
            <a:pPr algn="ctr"/>
            <a:r>
              <a:rPr lang="lo-LA" sz="4000" b="1" dirty="0" smtClean="0">
                <a:solidFill>
                  <a:srgbClr val="FF0000"/>
                </a:solidFill>
                <a:latin typeface="Phetsarath OT" pitchFamily="2" charset="0"/>
                <a:cs typeface="Phetsarath OT" pitchFamily="2" charset="0"/>
              </a:rPr>
              <a:t>ກະກຽມ ແລະ ດໍາເນີນພິທີເປີດ ຂະບວນການແຂ່ງຂັນ 4 ບຸກ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72518" cy="4472006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ປຶກສາຫາລື ແລະ ສ້າງແຜນການຈັດຕັ້ງພິທີເປີດຂະບວນການ 4 ບຸກ,ກໍານົດເປົ້າໝາຍເຂົ້າຮ່ວມ.</a:t>
            </a: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ກະກຽມສະຖານທີ່ເປີດ(ຈັດສະຖານທີ່, ປະດັບປະດາ, ກະກຽມອຸປະກອນ )</a:t>
            </a: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ດໍາເນີນລາຍການເປີດພິທີ ຢ່າງເປັນທາງການ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lo-LA" sz="2400" b="1" dirty="0" smtClean="0">
              <a:solidFill>
                <a:srgbClr val="00B050"/>
              </a:solidFill>
              <a:latin typeface="Times New Roman" pitchFamily="18" charset="0"/>
              <a:cs typeface="Phetsarath OT" pitchFamily="2" charset="0"/>
            </a:endParaRP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ເຕົ້າໂຮມສະມາຊິກ ແລະ ແຂກຖືກເຊີນ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lo-LA" sz="2400" b="1" dirty="0" smtClean="0">
              <a:solidFill>
                <a:srgbClr val="00B050"/>
              </a:solidFill>
              <a:latin typeface="Times New Roman" pitchFamily="18" charset="0"/>
              <a:cs typeface="Phetsarath OT" pitchFamily="2" charset="0"/>
            </a:endParaRP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ຄະນະຈັດຕັ້ງກ່າວຈຸດປະສົງ ແລະ ສະເໜີແຂກເຂົ້າຮ່ວມ, ຜ່ານຂໍ້ຕົກລົງຂອງຄະນະບໍລິຫານງານຊາວໝຸ່ມ, ຂໍ້ຕົກລົງ ແຕ່ງຕັ້ງຄະນະຮັບຜິດຊອບ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lo-LA" sz="2400" b="1" dirty="0" smtClean="0">
              <a:solidFill>
                <a:srgbClr val="00B050"/>
              </a:solidFill>
              <a:latin typeface="Times New Roman" pitchFamily="18" charset="0"/>
              <a:cs typeface="Phetsarath OT" pitchFamily="2" charset="0"/>
            </a:endParaRP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ຫົວໜ້າຄະນະຮັບຜິດຊອບ ຜ່ານແຜນການສ້າງຂະບວນການແຂ່ງຂັນ 4 ບຸກ.</a:t>
            </a: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ຂັ້ນເທິງໂອ້ລົມ ແລະ ໃຫ້ທິດຊີ້ນໍາ ຕໍ່ຂະບວນການແຂ່ງຂັນ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lo-LA" sz="2400" b="1" dirty="0" smtClean="0">
              <a:solidFill>
                <a:srgbClr val="00B050"/>
              </a:solidFill>
              <a:latin typeface="Times New Roman" pitchFamily="18" charset="0"/>
              <a:cs typeface="Phetsarath OT" pitchFamily="2" charset="0"/>
            </a:endParaRPr>
          </a:p>
          <a:p>
            <a:pPr marL="514350" indent="-514350">
              <a:buAutoNum type="arabicPeriod"/>
            </a:pPr>
            <a:r>
              <a:rPr lang="lo-LA" sz="2400" b="1" dirty="0" smtClean="0">
                <a:solidFill>
                  <a:srgbClr val="00B050"/>
                </a:solidFill>
                <a:latin typeface="Times New Roman" pitchFamily="18" charset="0"/>
                <a:cs typeface="Phetsarath OT" pitchFamily="2" charset="0"/>
              </a:rPr>
              <a:t>ຮັບຄໍາໂອວາດ ແລະ ຮັບເອົາແຜນການໄປຈັດຕັ້ງປະຕິບັດ(ຈັບມືແຂ່ງຂັນກັນ </a:t>
            </a:r>
            <a:r>
              <a:rPr lang="lo-LA" sz="2400" b="1" dirty="0" smtClean="0">
                <a:solidFill>
                  <a:srgbClr val="00B050"/>
                </a:solidFill>
                <a:latin typeface="Phetsarath OT" pitchFamily="2" charset="0"/>
                <a:cs typeface="Phetsarath OT" pitchFamily="2" charset="0"/>
              </a:rPr>
              <a:t>)</a:t>
            </a:r>
          </a:p>
          <a:p>
            <a:pPr>
              <a:buNone/>
            </a:pPr>
            <a:endParaRPr lang="en-US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587" t="26506" r="26736" b="7416"/>
          <a:stretch>
            <a:fillRect/>
          </a:stretch>
        </p:blipFill>
        <p:spPr bwMode="auto">
          <a:xfrm>
            <a:off x="1428728" y="0"/>
            <a:ext cx="5357850" cy="397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l="25842" t="26562" r="23096" b="9961"/>
          <a:stretch>
            <a:fillRect/>
          </a:stretch>
        </p:blipFill>
        <p:spPr bwMode="auto">
          <a:xfrm>
            <a:off x="1357290" y="3857628"/>
            <a:ext cx="5429288" cy="280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585</TotalTime>
  <Words>784</Words>
  <Application>Microsoft Office PowerPoint</Application>
  <PresentationFormat>On-screen Show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Solstice</vt:lpstr>
      <vt:lpstr>ຂັ້ນຕອນ ການປະຕິບັດຂໍ້ແຂ່ງຂັນ 4 ບຸກ ຂອງ ຄຊປປລ</vt:lpstr>
      <vt:lpstr>ຂັ້ນຕອນການກະກຽມເປີດຂະບວນການ </vt:lpstr>
      <vt:lpstr>ແຕ່ງຕັ້ງຄະນະຮັບຜິດຊອບ ແບ່ງໜ້າທີ່ໃຫ້ແຕ່ລະສະຫາຍ</vt:lpstr>
      <vt:lpstr>ເກັບກໍາສະຖິຕິຊາວໜຸ່ມ ແລະ ການເຜີຍແຜ່ເຊືອມຊືມຂໍ້ແຂ່ງຂັນພາຍໃນໜ່ວຍ ແລະ ຂັ້ນຂອງຕົນ</vt:lpstr>
      <vt:lpstr>ຂັ້ນຕອນເຜີຍແຜ່ເນື້ອໃນ 4 ບຸກ ແລະ ເອກະສານທີ່ກ່ຽວຂ້ອງ</vt:lpstr>
      <vt:lpstr>ກຸ່ມເປົ້າໝາຍເຂົ້າຮ່ວມການເຊື່ອມຊຶມ ແລະ ປະຕິບັດຂໍ້ແຂ່ງຂັນ</vt:lpstr>
      <vt:lpstr>    ການເປີດຂະບວນການແຂ່ງຂັນ</vt:lpstr>
      <vt:lpstr>ກະກຽມ ແລະ ດໍາເນີນພິທີເປີດ ຂະບວນການແຂ່ງຂັນ 4 ບຸກ</vt:lpstr>
      <vt:lpstr>Slide 9</vt:lpstr>
      <vt:lpstr>ຈັບມືແຂ່ງຂັນ ເປີດຂັ້ນຂະບວນການ ແຂ່ງຂັນ 4 ບຸກ</vt:lpstr>
      <vt:lpstr>ຂັ້ນຕອນຕິດຕາມຊຸກຍູ້ຂະບວນການ</vt:lpstr>
      <vt:lpstr> ການປະເມີນ ສະຫຼຸບຕີລາຄາ ຂະບວນການແຂ່ງຂັນ</vt:lpstr>
      <vt:lpstr>ຂອບໃຈ ບັນດາທ່ານ ທີ່ຕິດຕາມຮັບຟັງ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lar</dc:creator>
  <cp:lastModifiedBy>etllpb</cp:lastModifiedBy>
  <cp:revision>58</cp:revision>
  <dcterms:created xsi:type="dcterms:W3CDTF">2017-11-06T02:09:59Z</dcterms:created>
  <dcterms:modified xsi:type="dcterms:W3CDTF">2017-12-05T07:44:52Z</dcterms:modified>
</cp:coreProperties>
</file>