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31.jpg" ContentType="image/jpeg"/>
  <Override PartName="/ppt/notesSlides/notesSlide1.xml" ContentType="application/vnd.openxmlformats-officedocument.presentationml.notesSlide+xml"/>
  <Override PartName="/ppt/media/image40.jpg" ContentType="image/jpeg"/>
  <Override PartName="/ppt/media/image41.jpg" ContentType="image/jpeg"/>
  <Override PartName="/ppt/media/image43.jpg" ContentType="image/jpeg"/>
  <Override PartName="/ppt/media/image44.jpg" ContentType="image/jpeg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6.jpg" ContentType="image/jpeg"/>
  <Override PartName="/ppt/media/image66.jpg" ContentType="image/jpeg"/>
  <Override PartName="/ppt/media/image68.jpg" ContentType="image/jpeg"/>
  <Override PartName="/ppt/media/image77.jpg" ContentType="image/jpeg"/>
  <Override PartName="/ppt/media/image79.jpg" ContentType="image/jpeg"/>
  <Override PartName="/ppt/media/image8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60"/>
  </p:notesMasterIdLst>
  <p:sldIdLst>
    <p:sldId id="256" r:id="rId2"/>
    <p:sldId id="258" r:id="rId3"/>
    <p:sldId id="268" r:id="rId4"/>
    <p:sldId id="261" r:id="rId5"/>
    <p:sldId id="307" r:id="rId6"/>
    <p:sldId id="308" r:id="rId7"/>
    <p:sldId id="300" r:id="rId8"/>
    <p:sldId id="306" r:id="rId9"/>
    <p:sldId id="267" r:id="rId10"/>
    <p:sldId id="293" r:id="rId11"/>
    <p:sldId id="296" r:id="rId12"/>
    <p:sldId id="297" r:id="rId13"/>
    <p:sldId id="298" r:id="rId14"/>
    <p:sldId id="299" r:id="rId15"/>
    <p:sldId id="301" r:id="rId16"/>
    <p:sldId id="316" r:id="rId17"/>
    <p:sldId id="262" r:id="rId18"/>
    <p:sldId id="263" r:id="rId19"/>
    <p:sldId id="303" r:id="rId20"/>
    <p:sldId id="264" r:id="rId21"/>
    <p:sldId id="305" r:id="rId22"/>
    <p:sldId id="270" r:id="rId23"/>
    <p:sldId id="283" r:id="rId24"/>
    <p:sldId id="284" r:id="rId25"/>
    <p:sldId id="286" r:id="rId26"/>
    <p:sldId id="285" r:id="rId27"/>
    <p:sldId id="302" r:id="rId28"/>
    <p:sldId id="311" r:id="rId29"/>
    <p:sldId id="310" r:id="rId30"/>
    <p:sldId id="309" r:id="rId31"/>
    <p:sldId id="312" r:id="rId32"/>
    <p:sldId id="315" r:id="rId33"/>
    <p:sldId id="313" r:id="rId34"/>
    <p:sldId id="314" r:id="rId35"/>
    <p:sldId id="265" r:id="rId36"/>
    <p:sldId id="269" r:id="rId37"/>
    <p:sldId id="272" r:id="rId38"/>
    <p:sldId id="273" r:id="rId39"/>
    <p:sldId id="274" r:id="rId40"/>
    <p:sldId id="277" r:id="rId41"/>
    <p:sldId id="288" r:id="rId42"/>
    <p:sldId id="275" r:id="rId43"/>
    <p:sldId id="290" r:id="rId44"/>
    <p:sldId id="291" r:id="rId45"/>
    <p:sldId id="292" r:id="rId46"/>
    <p:sldId id="276" r:id="rId47"/>
    <p:sldId id="278" r:id="rId48"/>
    <p:sldId id="279" r:id="rId49"/>
    <p:sldId id="289" r:id="rId50"/>
    <p:sldId id="280" r:id="rId51"/>
    <p:sldId id="282" r:id="rId52"/>
    <p:sldId id="281" r:id="rId53"/>
    <p:sldId id="287" r:id="rId54"/>
    <p:sldId id="266" r:id="rId55"/>
    <p:sldId id="294" r:id="rId56"/>
    <p:sldId id="295" r:id="rId57"/>
    <p:sldId id="260" r:id="rId58"/>
    <p:sldId id="30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67DA63-AA0C-4E42-93E9-1A46BE9F588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580FFBE-1CD4-4157-8C9A-B5466D6AF62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*229*1*80#</a:t>
          </a:r>
        </a:p>
      </dgm:t>
    </dgm:pt>
    <dgm:pt modelId="{46F257EC-3E49-48DD-BAAC-C85A46C894E8}" type="parTrans" cxnId="{F90AA876-95D2-49A8-B67C-F882252D27A9}">
      <dgm:prSet/>
      <dgm:spPr/>
      <dgm:t>
        <a:bodyPr/>
        <a:lstStyle/>
        <a:p>
          <a:endParaRPr lang="en-US"/>
        </a:p>
      </dgm:t>
    </dgm:pt>
    <dgm:pt modelId="{BA4662C3-3C06-4C33-B183-693006C37716}" type="sibTrans" cxnId="{F90AA876-95D2-49A8-B67C-F882252D27A9}">
      <dgm:prSet/>
      <dgm:spPr/>
      <dgm:t>
        <a:bodyPr/>
        <a:lstStyle/>
        <a:p>
          <a:endParaRPr lang="en-US"/>
        </a:p>
      </dgm:t>
    </dgm:pt>
    <dgm:pt modelId="{3CB9774A-B350-4908-8FB7-4813E7A203A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*229*1*79#</a:t>
          </a:r>
        </a:p>
      </dgm:t>
    </dgm:pt>
    <dgm:pt modelId="{05A79302-6B4E-4BE2-9234-AD00099DE572}" type="parTrans" cxnId="{29EADF9A-55D1-4CE6-978B-9A1A98A9BD9D}">
      <dgm:prSet/>
      <dgm:spPr/>
      <dgm:t>
        <a:bodyPr/>
        <a:lstStyle/>
        <a:p>
          <a:endParaRPr lang="en-US"/>
        </a:p>
      </dgm:t>
    </dgm:pt>
    <dgm:pt modelId="{B81AA585-35DA-4344-B30C-301ADDF9D94D}" type="sibTrans" cxnId="{29EADF9A-55D1-4CE6-978B-9A1A98A9BD9D}">
      <dgm:prSet/>
      <dgm:spPr/>
      <dgm:t>
        <a:bodyPr/>
        <a:lstStyle/>
        <a:p>
          <a:endParaRPr lang="en-US"/>
        </a:p>
      </dgm:t>
    </dgm:pt>
    <dgm:pt modelId="{F7186E53-1BB0-4C02-B1A8-4FB3ABD84301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*229*1*78#</a:t>
          </a:r>
        </a:p>
      </dgm:t>
    </dgm:pt>
    <dgm:pt modelId="{33DA4B04-312A-413B-AEBB-26E8D4162693}" type="parTrans" cxnId="{E8A700F9-EB5E-4C15-83E0-9F87494B490D}">
      <dgm:prSet/>
      <dgm:spPr/>
      <dgm:t>
        <a:bodyPr/>
        <a:lstStyle/>
        <a:p>
          <a:endParaRPr lang="en-US"/>
        </a:p>
      </dgm:t>
    </dgm:pt>
    <dgm:pt modelId="{36F4032B-93C7-4474-926A-98D0E1A693ED}" type="sibTrans" cxnId="{E8A700F9-EB5E-4C15-83E0-9F87494B490D}">
      <dgm:prSet/>
      <dgm:spPr/>
      <dgm:t>
        <a:bodyPr/>
        <a:lstStyle/>
        <a:p>
          <a:endParaRPr lang="en-US"/>
        </a:p>
      </dgm:t>
    </dgm:pt>
    <dgm:pt modelId="{C77D04C6-6419-40EC-965C-946CB7255E00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*229*1*77#</a:t>
          </a:r>
        </a:p>
      </dgm:t>
    </dgm:pt>
    <dgm:pt modelId="{907CCAEA-DC64-4DD1-BEBF-B0BB1C685282}" type="parTrans" cxnId="{83ADE61E-B61B-4CEC-BC67-78F65C12FB8B}">
      <dgm:prSet/>
      <dgm:spPr/>
      <dgm:t>
        <a:bodyPr/>
        <a:lstStyle/>
        <a:p>
          <a:endParaRPr lang="en-US"/>
        </a:p>
      </dgm:t>
    </dgm:pt>
    <dgm:pt modelId="{7F40C7C1-9C1B-4F30-AB1F-4033D12F0136}" type="sibTrans" cxnId="{83ADE61E-B61B-4CEC-BC67-78F65C12FB8B}">
      <dgm:prSet/>
      <dgm:spPr/>
      <dgm:t>
        <a:bodyPr/>
        <a:lstStyle/>
        <a:p>
          <a:endParaRPr lang="en-US"/>
        </a:p>
      </dgm:t>
    </dgm:pt>
    <dgm:pt modelId="{038FE42C-88AB-4252-8782-E77E6C98AAC8}" type="pres">
      <dgm:prSet presAssocID="{C967DA63-AA0C-4E42-93E9-1A46BE9F5889}" presName="Name0" presStyleCnt="0">
        <dgm:presLayoutVars>
          <dgm:dir/>
          <dgm:animLvl val="lvl"/>
          <dgm:resizeHandles val="exact"/>
        </dgm:presLayoutVars>
      </dgm:prSet>
      <dgm:spPr/>
    </dgm:pt>
    <dgm:pt modelId="{BA58586D-ABAF-48D7-A513-32048259D9C3}" type="pres">
      <dgm:prSet presAssocID="{4580FFBE-1CD4-4157-8C9A-B5466D6AF62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C40B16B-6A69-44AB-901C-BEFFF6D1BF00}" type="pres">
      <dgm:prSet presAssocID="{BA4662C3-3C06-4C33-B183-693006C37716}" presName="parTxOnlySpace" presStyleCnt="0"/>
      <dgm:spPr/>
    </dgm:pt>
    <dgm:pt modelId="{2AE3B1A7-61F1-437E-92C1-2D67091F1690}" type="pres">
      <dgm:prSet presAssocID="{3CB9774A-B350-4908-8FB7-4813E7A203A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C1D9F1-B255-4341-9750-5C8DFC0C735A}" type="pres">
      <dgm:prSet presAssocID="{B81AA585-35DA-4344-B30C-301ADDF9D94D}" presName="parTxOnlySpace" presStyleCnt="0"/>
      <dgm:spPr/>
    </dgm:pt>
    <dgm:pt modelId="{2A64FF32-1428-4698-9EDD-BE3356E8E158}" type="pres">
      <dgm:prSet presAssocID="{F7186E53-1BB0-4C02-B1A8-4FB3ABD8430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0C3774-7DCD-465D-A050-4A589F5F06E6}" type="pres">
      <dgm:prSet presAssocID="{36F4032B-93C7-4474-926A-98D0E1A693ED}" presName="parTxOnlySpace" presStyleCnt="0"/>
      <dgm:spPr/>
    </dgm:pt>
    <dgm:pt modelId="{9A9280F3-D26A-442A-B1FF-A3C0E36C3CE6}" type="pres">
      <dgm:prSet presAssocID="{C77D04C6-6419-40EC-965C-946CB7255E00}" presName="parTxOnly" presStyleLbl="node1" presStyleIdx="3" presStyleCnt="4" custLinFactNeighborX="8450">
        <dgm:presLayoutVars>
          <dgm:chMax val="0"/>
          <dgm:chPref val="0"/>
          <dgm:bulletEnabled val="1"/>
        </dgm:presLayoutVars>
      </dgm:prSet>
      <dgm:spPr/>
    </dgm:pt>
  </dgm:ptLst>
  <dgm:cxnLst>
    <dgm:cxn modelId="{C1554509-9F4B-466B-A66F-680F1F2818A9}" type="presOf" srcId="{C967DA63-AA0C-4E42-93E9-1A46BE9F5889}" destId="{038FE42C-88AB-4252-8782-E77E6C98AAC8}" srcOrd="0" destOrd="0" presId="urn:microsoft.com/office/officeart/2005/8/layout/chevron1"/>
    <dgm:cxn modelId="{83ADE61E-B61B-4CEC-BC67-78F65C12FB8B}" srcId="{C967DA63-AA0C-4E42-93E9-1A46BE9F5889}" destId="{C77D04C6-6419-40EC-965C-946CB7255E00}" srcOrd="3" destOrd="0" parTransId="{907CCAEA-DC64-4DD1-BEBF-B0BB1C685282}" sibTransId="{7F40C7C1-9C1B-4F30-AB1F-4033D12F0136}"/>
    <dgm:cxn modelId="{1F060F23-F9FA-4065-8EE4-05F93481B43A}" type="presOf" srcId="{3CB9774A-B350-4908-8FB7-4813E7A203AE}" destId="{2AE3B1A7-61F1-437E-92C1-2D67091F1690}" srcOrd="0" destOrd="0" presId="urn:microsoft.com/office/officeart/2005/8/layout/chevron1"/>
    <dgm:cxn modelId="{A9ABAF29-AE3A-45F3-BE83-657C9DFDE2FB}" type="presOf" srcId="{C77D04C6-6419-40EC-965C-946CB7255E00}" destId="{9A9280F3-D26A-442A-B1FF-A3C0E36C3CE6}" srcOrd="0" destOrd="0" presId="urn:microsoft.com/office/officeart/2005/8/layout/chevron1"/>
    <dgm:cxn modelId="{F90AA876-95D2-49A8-B67C-F882252D27A9}" srcId="{C967DA63-AA0C-4E42-93E9-1A46BE9F5889}" destId="{4580FFBE-1CD4-4157-8C9A-B5466D6AF620}" srcOrd="0" destOrd="0" parTransId="{46F257EC-3E49-48DD-BAAC-C85A46C894E8}" sibTransId="{BA4662C3-3C06-4C33-B183-693006C37716}"/>
    <dgm:cxn modelId="{2EB52D92-F0AE-4D8B-BC99-FB4D7A79908E}" type="presOf" srcId="{F7186E53-1BB0-4C02-B1A8-4FB3ABD84301}" destId="{2A64FF32-1428-4698-9EDD-BE3356E8E158}" srcOrd="0" destOrd="0" presId="urn:microsoft.com/office/officeart/2005/8/layout/chevron1"/>
    <dgm:cxn modelId="{29EADF9A-55D1-4CE6-978B-9A1A98A9BD9D}" srcId="{C967DA63-AA0C-4E42-93E9-1A46BE9F5889}" destId="{3CB9774A-B350-4908-8FB7-4813E7A203AE}" srcOrd="1" destOrd="0" parTransId="{05A79302-6B4E-4BE2-9234-AD00099DE572}" sibTransId="{B81AA585-35DA-4344-B30C-301ADDF9D94D}"/>
    <dgm:cxn modelId="{0B4FCFEA-C85D-4B32-94DE-A8A86CAE3455}" type="presOf" srcId="{4580FFBE-1CD4-4157-8C9A-B5466D6AF620}" destId="{BA58586D-ABAF-48D7-A513-32048259D9C3}" srcOrd="0" destOrd="0" presId="urn:microsoft.com/office/officeart/2005/8/layout/chevron1"/>
    <dgm:cxn modelId="{E8A700F9-EB5E-4C15-83E0-9F87494B490D}" srcId="{C967DA63-AA0C-4E42-93E9-1A46BE9F5889}" destId="{F7186E53-1BB0-4C02-B1A8-4FB3ABD84301}" srcOrd="2" destOrd="0" parTransId="{33DA4B04-312A-413B-AEBB-26E8D4162693}" sibTransId="{36F4032B-93C7-4474-926A-98D0E1A693ED}"/>
    <dgm:cxn modelId="{AA77662F-BEB6-4EAB-872D-872D76394E55}" type="presParOf" srcId="{038FE42C-88AB-4252-8782-E77E6C98AAC8}" destId="{BA58586D-ABAF-48D7-A513-32048259D9C3}" srcOrd="0" destOrd="0" presId="urn:microsoft.com/office/officeart/2005/8/layout/chevron1"/>
    <dgm:cxn modelId="{7E06A6A0-FD5B-456B-B47C-45A7781DD97E}" type="presParOf" srcId="{038FE42C-88AB-4252-8782-E77E6C98AAC8}" destId="{AC40B16B-6A69-44AB-901C-BEFFF6D1BF00}" srcOrd="1" destOrd="0" presId="urn:microsoft.com/office/officeart/2005/8/layout/chevron1"/>
    <dgm:cxn modelId="{F652EB11-8E60-4A29-98EF-A261521C32B1}" type="presParOf" srcId="{038FE42C-88AB-4252-8782-E77E6C98AAC8}" destId="{2AE3B1A7-61F1-437E-92C1-2D67091F1690}" srcOrd="2" destOrd="0" presId="urn:microsoft.com/office/officeart/2005/8/layout/chevron1"/>
    <dgm:cxn modelId="{2141CE93-AE89-433C-A3DD-3124F6374F9D}" type="presParOf" srcId="{038FE42C-88AB-4252-8782-E77E6C98AAC8}" destId="{3BC1D9F1-B255-4341-9750-5C8DFC0C735A}" srcOrd="3" destOrd="0" presId="urn:microsoft.com/office/officeart/2005/8/layout/chevron1"/>
    <dgm:cxn modelId="{D1C3939F-1193-47CB-9B7E-9DECB3BF1D1F}" type="presParOf" srcId="{038FE42C-88AB-4252-8782-E77E6C98AAC8}" destId="{2A64FF32-1428-4698-9EDD-BE3356E8E158}" srcOrd="4" destOrd="0" presId="urn:microsoft.com/office/officeart/2005/8/layout/chevron1"/>
    <dgm:cxn modelId="{808FF637-C035-4048-BF72-5C95835BA79D}" type="presParOf" srcId="{038FE42C-88AB-4252-8782-E77E6C98AAC8}" destId="{EC0C3774-7DCD-465D-A050-4A589F5F06E6}" srcOrd="5" destOrd="0" presId="urn:microsoft.com/office/officeart/2005/8/layout/chevron1"/>
    <dgm:cxn modelId="{6B483AC6-B335-4D46-A065-3DE29FDFD5DE}" type="presParOf" srcId="{038FE42C-88AB-4252-8782-E77E6C98AAC8}" destId="{9A9280F3-D26A-442A-B1FF-A3C0E36C3CE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8586D-ABAF-48D7-A513-32048259D9C3}">
      <dsp:nvSpPr>
        <dsp:cNvPr id="0" name=""/>
        <dsp:cNvSpPr/>
      </dsp:nvSpPr>
      <dsp:spPr>
        <a:xfrm>
          <a:off x="4716" y="0"/>
          <a:ext cx="2745408" cy="5018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*229*1*80#</a:t>
          </a:r>
        </a:p>
      </dsp:txBody>
      <dsp:txXfrm>
        <a:off x="255644" y="0"/>
        <a:ext cx="2243553" cy="501855"/>
      </dsp:txXfrm>
    </dsp:sp>
    <dsp:sp modelId="{2AE3B1A7-61F1-437E-92C1-2D67091F1690}">
      <dsp:nvSpPr>
        <dsp:cNvPr id="0" name=""/>
        <dsp:cNvSpPr/>
      </dsp:nvSpPr>
      <dsp:spPr>
        <a:xfrm>
          <a:off x="2475584" y="0"/>
          <a:ext cx="2745408" cy="501855"/>
        </a:xfrm>
        <a:prstGeom prst="chevron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*229*1*79#</a:t>
          </a:r>
        </a:p>
      </dsp:txBody>
      <dsp:txXfrm>
        <a:off x="2726512" y="0"/>
        <a:ext cx="2243553" cy="501855"/>
      </dsp:txXfrm>
    </dsp:sp>
    <dsp:sp modelId="{2A64FF32-1428-4698-9EDD-BE3356E8E158}">
      <dsp:nvSpPr>
        <dsp:cNvPr id="0" name=""/>
        <dsp:cNvSpPr/>
      </dsp:nvSpPr>
      <dsp:spPr>
        <a:xfrm>
          <a:off x="4946452" y="0"/>
          <a:ext cx="2745408" cy="501855"/>
        </a:xfrm>
        <a:prstGeom prst="chevron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*229*1*78#</a:t>
          </a:r>
        </a:p>
      </dsp:txBody>
      <dsp:txXfrm>
        <a:off x="5197380" y="0"/>
        <a:ext cx="2243553" cy="501855"/>
      </dsp:txXfrm>
    </dsp:sp>
    <dsp:sp modelId="{9A9280F3-D26A-442A-B1FF-A3C0E36C3CE6}">
      <dsp:nvSpPr>
        <dsp:cNvPr id="0" name=""/>
        <dsp:cNvSpPr/>
      </dsp:nvSpPr>
      <dsp:spPr>
        <a:xfrm>
          <a:off x="7422036" y="0"/>
          <a:ext cx="2745408" cy="501855"/>
        </a:xfrm>
        <a:prstGeom prst="chevron">
          <a:avLst/>
        </a:prstGeom>
        <a:solidFill>
          <a:srgbClr val="FF0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*229*1*77#</a:t>
          </a:r>
        </a:p>
      </dsp:txBody>
      <dsp:txXfrm>
        <a:off x="7672964" y="0"/>
        <a:ext cx="2243553" cy="50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655E5-F567-4939-9246-91129E384B64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D958C-280B-4C0F-BB89-2583F6774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D958C-280B-4C0F-BB89-2583F67745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CD958C-280B-4C0F-BB89-2583F67745A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16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2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62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3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8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7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E39800-1387-4CD8-AAD7-F156990CEF07}" type="datetimeFigureOut">
              <a:rPr lang="en-US" smtClean="0"/>
              <a:t>19/02/2021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21C92F-CAB3-4ACE-BB0B-1643D017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56730-BEB3-474C-90EF-34D1ED58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1885" y="3585410"/>
            <a:ext cx="8368226" cy="1134534"/>
          </a:xfrm>
        </p:spPr>
        <p:txBody>
          <a:bodyPr>
            <a:normAutofit fontScale="90000"/>
          </a:bodyPr>
          <a:lstStyle/>
          <a:p>
            <a:pPr algn="ctr"/>
            <a:r>
              <a:rPr lang="lo-LA" sz="4400" dirty="0">
                <a:solidFill>
                  <a:schemeClr val="accent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 ແລະ ການໃຫ້ບໍລິການ</a:t>
            </a:r>
            <a:br>
              <a:rPr lang="en-US" sz="4400" dirty="0">
                <a:solidFill>
                  <a:schemeClr val="accent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</a:br>
            <a:r>
              <a:rPr lang="lo-LA" sz="4400" dirty="0">
                <a:solidFill>
                  <a:schemeClr val="accent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ຂອງ ບໍລິສັດ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4400" dirty="0">
                <a:solidFill>
                  <a:schemeClr val="accent1">
                    <a:lumMod val="5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ອີທີແອລ ຈຳກັດ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10A6A-734C-42FE-A5AE-54189D771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55" y="461273"/>
            <a:ext cx="4308887" cy="245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1DB9C46-1A66-47B0-A320-ED9F62C0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9188" y="6400800"/>
            <a:ext cx="2063750" cy="457200"/>
          </a:xfrm>
        </p:spPr>
        <p:txBody>
          <a:bodyPr/>
          <a:lstStyle/>
          <a:p>
            <a:fld id="{245B7DEA-60E8-47D0-AD1F-518FA6D47061}" type="slidenum">
              <a:rPr lang="en-US" altLang="en-US"/>
              <a:pPr/>
              <a:t>10</a:t>
            </a:fld>
            <a:endParaRPr lang="th-TH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8EBE3E8-04D2-4908-AB01-E50BABD76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9038" y="2462213"/>
            <a:ext cx="1066800" cy="857250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6A16AC0-48E0-4734-A118-010391375E7F}"/>
              </a:ext>
            </a:extLst>
          </p:cNvPr>
          <p:cNvSpPr txBox="1">
            <a:spLocks noChangeArrowheads="1"/>
          </p:cNvSpPr>
          <p:nvPr/>
        </p:nvSpPr>
        <p:spPr>
          <a:xfrm>
            <a:off x="2813351" y="922338"/>
            <a:ext cx="6767512" cy="1143000"/>
          </a:xfrm>
          <a:prstGeom prst="rect">
            <a:avLst/>
          </a:prstGeom>
          <a:noFill/>
          <a:ln/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o-LA" altLang="en-US" sz="2800" b="1" dirty="0">
                <a:solidFill>
                  <a:schemeClr val="folHlin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ອັດຕາຄວາມໄວຂອງ </a:t>
            </a:r>
            <a:r>
              <a:rPr lang="en-US" altLang="en-US" sz="2800" b="1" dirty="0">
                <a:solidFill>
                  <a:schemeClr val="folHlin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PDH </a:t>
            </a:r>
            <a:r>
              <a:rPr lang="lo-LA" altLang="en-US" sz="2800" b="1" dirty="0">
                <a:solidFill>
                  <a:schemeClr val="folHlin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ແລະ</a:t>
            </a:r>
            <a:r>
              <a:rPr lang="en-US" altLang="en-US" sz="2800" b="1" dirty="0">
                <a:solidFill>
                  <a:schemeClr val="folHlink"/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 SDH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B90529-D849-4A57-B4AB-AAFA748D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438" y="2014538"/>
            <a:ext cx="5138738" cy="1879600"/>
          </a:xfrm>
          <a:prstGeom prst="rect">
            <a:avLst/>
          </a:prstGeom>
          <a:solidFill>
            <a:srgbClr val="C8FEC8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3561E6-181E-4C90-A1C0-4DC9AF634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463" y="2073275"/>
            <a:ext cx="1465146" cy="172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Europe</a:t>
            </a:r>
          </a:p>
          <a:p>
            <a:pPr eaLnBrk="0" hangingPunct="0">
              <a:buFontTx/>
              <a:buNone/>
            </a:pPr>
            <a:endParaRPr lang="en-US" altLang="en-US" sz="1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2.048 Mb/s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8.448 Mb/s</a:t>
            </a: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34.368 Mb/s</a:t>
            </a:r>
          </a:p>
          <a:p>
            <a:pPr eaLnBrk="0" hangingPunct="0">
              <a:buFontTx/>
              <a:buNone/>
            </a:pP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139.264 Mb/s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612216-0197-4A0C-9543-5F7659866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576" y="2073275"/>
            <a:ext cx="1522854" cy="172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th-TH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America</a:t>
            </a:r>
          </a:p>
          <a:p>
            <a:pPr eaLnBrk="0" hangingPunct="0">
              <a:buFontTx/>
              <a:buNone/>
            </a:pPr>
            <a:endParaRPr lang="en-US" altLang="en-US" sz="1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1.544 Mb/s</a:t>
            </a: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6.312 Mb/s</a:t>
            </a: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44.736 Mb/s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75CB63B-9811-4D0F-B541-A8245FE93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3951" y="2073275"/>
            <a:ext cx="1522854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0000"/>
                </a:solidFill>
                <a:latin typeface="Angsana New" panose="02020603050405020304" pitchFamily="18" charset="-34"/>
              </a:rPr>
              <a:t>Japanese</a:t>
            </a:r>
            <a:endParaRPr lang="en-US" altLang="en-US" sz="1000" b="1" dirty="0">
              <a:solidFill>
                <a:srgbClr val="000000"/>
              </a:solidFill>
              <a:latin typeface="Angsana New" panose="02020603050405020304" pitchFamily="18" charset="-34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1.544 Mb/s</a:t>
            </a: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6.312 Mb/s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32.064 Mb/s</a:t>
            </a:r>
          </a:p>
          <a:p>
            <a:pPr eaLnBrk="0" hangingPunct="0"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97.728 Mb/s</a:t>
            </a:r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C4FD0B34-AF7C-473E-8B04-8E7ECDCEB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0176" y="4129088"/>
            <a:ext cx="0" cy="1879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99FD2D0-B6E2-4515-BB1A-F260F8B32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263" y="4551363"/>
            <a:ext cx="1666875" cy="1619250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CA0FF4B-FAE7-4755-9593-315C8AF9F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413" y="2544763"/>
            <a:ext cx="8096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PDH</a:t>
            </a:r>
          </a:p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G.703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9B3EEFE-6025-45EA-BE5A-DDDCAF0C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63" y="4379913"/>
            <a:ext cx="3355975" cy="330200"/>
          </a:xfrm>
          <a:prstGeom prst="rect">
            <a:avLst/>
          </a:prstGeom>
          <a:solidFill>
            <a:srgbClr val="FFC5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DA613D6E-0FFC-49B5-8D9D-FD0726E90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6" y="4365625"/>
            <a:ext cx="327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STM-1             155.520 Mb/s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BE7652DF-7D52-4E8F-889D-370F7000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63" y="4921250"/>
            <a:ext cx="3355975" cy="331788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A8D64CA3-ABF8-4591-AE2F-C5927A2F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6" y="4905375"/>
            <a:ext cx="327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STM-4             622.080 Mb/s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E1050083-D195-4F9E-9070-AC135B6F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63" y="5473700"/>
            <a:ext cx="3344863" cy="330200"/>
          </a:xfrm>
          <a:prstGeom prst="rect">
            <a:avLst/>
          </a:prstGeom>
          <a:solidFill>
            <a:srgbClr val="E3BE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E51E035D-845F-4BFC-A016-26D98A07B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6" y="5456238"/>
            <a:ext cx="327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STM-16        2,488.320 Mb/s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AF10B2EC-0F12-4402-A34F-4DCE96671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863" y="6022975"/>
            <a:ext cx="3332163" cy="3302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F1B35F43-913B-4219-A27B-DEA0C0F82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326" y="6007100"/>
            <a:ext cx="32766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STM-64        9,953.280 Mb/s</a:t>
            </a:r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3E3CFF21-1B1E-4FB3-9050-065F86B08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0176" y="3925888"/>
            <a:ext cx="0" cy="138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36EE5137-DD43-4459-B580-8194766F9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3288" y="4068763"/>
            <a:ext cx="1004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FC648FEA-8FE9-48B8-8860-8F94C6C5E9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5351" y="4119563"/>
            <a:ext cx="1004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id="{0F81D6B6-232D-4AF0-A551-5D6966BD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4226" y="4965700"/>
            <a:ext cx="9350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SDH</a:t>
            </a:r>
          </a:p>
          <a:p>
            <a:pPr eaLnBrk="0" hangingPunct="0"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G.707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ED372F-4DA1-42A6-9639-025FEF15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438" y="3665538"/>
            <a:ext cx="495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lo-LA" alt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ອັດຕາຄວາມໄວຂອງ </a:t>
            </a:r>
            <a:r>
              <a:rPr lang="en-US" altLang="en-US" sz="2400" dirty="0">
                <a:latin typeface="Phetsarath OT" panose="02000500000000020004" pitchFamily="2" charset="0"/>
                <a:cs typeface="Phetsarath OT" panose="02000500000000020004" pitchFamily="2" charset="0"/>
              </a:rPr>
              <a:t>SDH </a:t>
            </a:r>
            <a:endParaRPr lang="th-TH" altLang="en-US" sz="24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eaLnBrk="0" hangingPunct="0">
              <a:spcBef>
                <a:spcPct val="50000"/>
              </a:spcBef>
              <a:buFontTx/>
              <a:buNone/>
            </a:pPr>
            <a:r>
              <a:rPr lang="th-TH" altLang="en-US" sz="2800" dirty="0">
                <a:latin typeface="Angsana New" panose="02020603050405020304" pitchFamily="18" charset="-34"/>
              </a:rPr>
              <a:t> </a:t>
            </a:r>
            <a:r>
              <a:rPr lang="en-US" altLang="en-US" sz="2800" dirty="0">
                <a:latin typeface="Angsana New" panose="02020603050405020304" pitchFamily="18" charset="-34"/>
              </a:rPr>
              <a:t>STM-N </a:t>
            </a:r>
            <a:r>
              <a:rPr lang="en-US" altLang="en-US" sz="1800" dirty="0">
                <a:latin typeface="Angsana New" panose="02020603050405020304" pitchFamily="18" charset="-34"/>
              </a:rPr>
              <a:t>(Synchronous Transport Module-N)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Angsana New" panose="02020603050405020304" pitchFamily="18" charset="-34"/>
              </a:rPr>
              <a:t> N= 1, 4, 16, 64 …</a:t>
            </a:r>
            <a:r>
              <a:rPr lang="lo-LA" altLang="en-US" sz="1600" dirty="0">
                <a:latin typeface="Phetsarath OT" panose="02000500000000020004" pitchFamily="2" charset="0"/>
                <a:cs typeface="Phetsarath OT" panose="02000500000000020004" pitchFamily="2" charset="0"/>
              </a:rPr>
              <a:t>ຕາມຂໍ້ກຳນົດຂອງ </a:t>
            </a:r>
            <a:r>
              <a:rPr lang="en-US" altLang="en-US" dirty="0">
                <a:latin typeface="Angsana New" panose="02020603050405020304" pitchFamily="18" charset="-34"/>
              </a:rPr>
              <a:t>ITU-T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6B2A9B-ADC3-43A7-A92A-C8952FA85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70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27" name="Picture 3" descr="NB">
            <a:extLst>
              <a:ext uri="{FF2B5EF4-FFF2-40B4-BE49-F238E27FC236}">
                <a16:creationId xmlns:a16="http://schemas.microsoft.com/office/drawing/2014/main" id="{0A83B767-69A5-4842-9C61-43BC47BFC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2417847"/>
            <a:ext cx="4250155" cy="69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NB5">
            <a:extLst>
              <a:ext uri="{FF2B5EF4-FFF2-40B4-BE49-F238E27FC236}">
                <a16:creationId xmlns:a16="http://schemas.microsoft.com/office/drawing/2014/main" id="{9709B729-D86C-4D51-A86A-8BF9C0B8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3115977"/>
            <a:ext cx="4250155" cy="68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BD8D96-2C9A-46B4-A1B4-BEEEE90740A6}"/>
              </a:ext>
            </a:extLst>
          </p:cNvPr>
          <p:cNvSpPr/>
          <p:nvPr/>
        </p:nvSpPr>
        <p:spPr>
          <a:xfrm>
            <a:off x="3310984" y="1798470"/>
            <a:ext cx="9428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PDH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5CC444E1-01B9-4DD5-BDB3-94BB472C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06" y="1798470"/>
            <a:ext cx="3647323" cy="473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FAFEDB5-9E63-4663-B8B7-A4CBDCD09855}"/>
              </a:ext>
            </a:extLst>
          </p:cNvPr>
          <p:cNvSpPr txBox="1"/>
          <p:nvPr/>
        </p:nvSpPr>
        <p:spPr>
          <a:xfrm>
            <a:off x="8301790" y="1247969"/>
            <a:ext cx="1992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SDH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61BD68-D7B7-4218-9178-B63FDC666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9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FEDB5-9E63-4663-B8B7-A4CBDCD09855}"/>
              </a:ext>
            </a:extLst>
          </p:cNvPr>
          <p:cNvSpPr txBox="1"/>
          <p:nvPr/>
        </p:nvSpPr>
        <p:spPr>
          <a:xfrm>
            <a:off x="-263854" y="137877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ATN Network Diagram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05D8F4-44E8-45E0-8977-102109558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948" y="2060080"/>
            <a:ext cx="10202699" cy="3791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15151-6247-4026-9CEC-655385D1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12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AFEDB5-9E63-4663-B8B7-A4CBDCD09855}"/>
              </a:ext>
            </a:extLst>
          </p:cNvPr>
          <p:cNvSpPr txBox="1"/>
          <p:nvPr/>
        </p:nvSpPr>
        <p:spPr>
          <a:xfrm>
            <a:off x="517853" y="3303824"/>
            <a:ext cx="3560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ATN950B Huawei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774ECE-E62D-4C13-AE03-76E4BDEE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03" y="3673156"/>
            <a:ext cx="4671097" cy="14853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D5FDB-B97E-40DB-965E-6E12264B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03" y="1773115"/>
            <a:ext cx="4671097" cy="1314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BFC332-D9AD-4242-A4A9-A99D672F56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0361"/>
          <a:stretch/>
        </p:blipFill>
        <p:spPr>
          <a:xfrm>
            <a:off x="6523581" y="1512696"/>
            <a:ext cx="5030498" cy="3951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41F9E-C26F-4938-937B-730262E8CBEA}"/>
              </a:ext>
            </a:extLst>
          </p:cNvPr>
          <p:cNvSpPr txBox="1"/>
          <p:nvPr/>
        </p:nvSpPr>
        <p:spPr>
          <a:xfrm>
            <a:off x="517853" y="1423934"/>
            <a:ext cx="3560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ATN910B Huawei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6917B-E182-4562-9BF6-4AC4C7C82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7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525CC-1056-4A63-A295-60F6EC2F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436" y="0"/>
            <a:ext cx="971477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4B846D-BF0E-474D-AB06-1728D386C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95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67DF6C-336B-4F54-8BFF-5E81DE45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53" y="0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6B941-D352-4176-A79F-198DFC820C32}"/>
              </a:ext>
            </a:extLst>
          </p:cNvPr>
          <p:cNvSpPr/>
          <p:nvPr/>
        </p:nvSpPr>
        <p:spPr>
          <a:xfrm>
            <a:off x="8464497" y="966056"/>
            <a:ext cx="25539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DWDM_1830PSS-32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C942F-1236-48E9-9B93-4DFB2919D929}"/>
              </a:ext>
            </a:extLst>
          </p:cNvPr>
          <p:cNvSpPr txBox="1"/>
          <p:nvPr/>
        </p:nvSpPr>
        <p:spPr>
          <a:xfrm>
            <a:off x="1757928" y="3244334"/>
            <a:ext cx="52925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D1E20"/>
                </a:solidFill>
                <a:latin typeface="NokiaPureHeadline"/>
              </a:rPr>
              <a:t>H</a:t>
            </a:r>
            <a:r>
              <a:rPr lang="en-US" sz="2400" b="0" i="0" dirty="0">
                <a:solidFill>
                  <a:srgbClr val="1D1E20"/>
                </a:solidFill>
                <a:effectLst/>
                <a:latin typeface="NokiaPureHeadline"/>
              </a:rPr>
              <a:t>igh-performance 100G–600G wavelength transport.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DA6544-DDAA-4A4F-8AFB-0CFEA184F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9" b="10761"/>
          <a:stretch/>
        </p:blipFill>
        <p:spPr>
          <a:xfrm>
            <a:off x="7306296" y="1380866"/>
            <a:ext cx="4870306" cy="54771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1B6B3-1016-4D30-9BCE-C45F1CA5E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0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567DF6C-336B-4F54-8BFF-5E81DE45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53" y="0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6B941-D352-4176-A79F-198DFC820C32}"/>
              </a:ext>
            </a:extLst>
          </p:cNvPr>
          <p:cNvSpPr/>
          <p:nvPr/>
        </p:nvSpPr>
        <p:spPr>
          <a:xfrm>
            <a:off x="6618209" y="1378813"/>
            <a:ext cx="354295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Huawei </a:t>
            </a:r>
            <a:r>
              <a:rPr lang="en-US" sz="1800" b="1" dirty="0" err="1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OptiX</a:t>
            </a:r>
            <a:r>
              <a:rPr lang="en-US" sz="1800" b="1" dirty="0">
                <a:effectLst/>
                <a:latin typeface="Tahoma" panose="020B0604030504040204" pitchFamily="34" charset="0"/>
                <a:ea typeface="SimSun" panose="02010600030101010101" pitchFamily="2" charset="-122"/>
              </a:rPr>
              <a:t> OSN 9800 M2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1B6B3-1016-4D30-9BCE-C45F1CA5E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09020A-7A4F-4019-A5E9-88A5EBA3D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513" y="818978"/>
            <a:ext cx="3208933" cy="59374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B89315-FC1C-4220-9319-31088CF18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685" y="1872761"/>
            <a:ext cx="6943513" cy="484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9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E032-65B1-45C6-93A1-A048057F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668" y="1258329"/>
            <a:ext cx="7499052" cy="3770871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ການໃຫ້ບໍລິການລະບົບໂທລະສັບຕັ້ງໂຕະ.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ການໃຫ້ບໍລິການລະບົບສາຍເຊົ່າ.</a:t>
            </a:r>
          </a:p>
          <a:p>
            <a:endParaRPr lang="lo-LA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D11B7-8C1F-4EB6-BC2E-0ABBB2B32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92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1.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ການໃຫ້ບໍລິການລະບົບໂທລະສັບຕັ້ງໂຕະ.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3074" name="Picture 2" descr="ผลการค้นหารูปภาพสำหรับ pstn network diagram">
            <a:extLst>
              <a:ext uri="{FF2B5EF4-FFF2-40B4-BE49-F238E27FC236}">
                <a16:creationId xmlns:a16="http://schemas.microsoft.com/office/drawing/2014/main" id="{A3D5F225-A6C8-4B6B-BA65-E32800376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919" y="1239253"/>
            <a:ext cx="7673892" cy="49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8837B-01F3-4E06-9D8B-E227B41BE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4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4692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1.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ການໃຫ້ບໍລິການລະບົບໂທລະສັບຕັ້ງໂຕະ.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A9E5-3A09-42B5-BFCE-B64101F01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4942" y="1415715"/>
            <a:ext cx="10018713" cy="3124201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ຂອບເຂດການໃຫ້ບໍລິການໂທລະສັບຕັ້ງໂຕະຢູ່ພາຍໃນແຂວງຫຼວງພະບາງມີ:</a:t>
            </a:r>
          </a:p>
          <a:p>
            <a:pPr marL="0" indent="0">
              <a:buNone/>
            </a:pP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	-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ເທດສະບານນະຄອນຫຼວງພະບາງ.</a:t>
            </a: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	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ເຂດຕົວເມືອງຊຽງເງີນ.</a:t>
            </a: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ເຂດຕົວເມືອງນານ.</a:t>
            </a: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ເຂດຕົວເມືອງນ້ຳບາກ.</a:t>
            </a:r>
          </a:p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	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ເຂດບ້ານນ້ຳຖ້ວມ.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8DB08-431D-4DA8-8D91-1E19F4260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7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A834-4D13-414C-BE5A-43A461EBE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0448"/>
            <a:ext cx="10018713" cy="833510"/>
          </a:xfrm>
        </p:spPr>
        <p:txBody>
          <a:bodyPr/>
          <a:lstStyle/>
          <a:p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ຈຸດປະສົງຂອງຫົວຂໍ້ທີ່ຈະນຳມາສະເໜີ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9A85-CF3A-4F23-8A3D-06AFEA15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812" y="1791729"/>
            <a:ext cx="10018713" cy="1935893"/>
          </a:xfrm>
        </p:spPr>
        <p:txBody>
          <a:bodyPr>
            <a:normAutofit/>
          </a:bodyPr>
          <a:lstStyle/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</a:p>
          <a:p>
            <a:r>
              <a:rPr lang="lo-LA" sz="3200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ການໃຫ້ບໍລິການປະເພດຕ່າງໆຂອງ ອທອ</a:t>
            </a:r>
            <a:endParaRPr lang="en-US" sz="3200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E0802-72EA-4377-AE32-5AE0CC45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5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45B7-CACD-4E48-B8B3-5648E101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162" y="1455824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ການໃຫ້ບໍລິການລະບົບເຄືອຂ່າຍທາງດ້ານມືຖືແມ່ນໄດ້ໃຫ້ບໍລິການລະບົບມືຖື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2G, 4G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ຄົບທຸກ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12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ຕົວເມືອງ.</a:t>
            </a: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ເບີຕື່ມເງີນ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(Prepaid) </a:t>
            </a:r>
            <a:endParaRPr lang="lo-LA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ເບີລາຍເດືອນ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(Postpaid)</a:t>
            </a:r>
            <a:endParaRPr lang="lo-LA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ເບີອິນເຕີເນັດ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3G-4G</a:t>
            </a:r>
          </a:p>
          <a:p>
            <a:pPr lvl="1"/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ເບີໂທ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030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0A693-4F89-44C8-9EBE-8F77B0C7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2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493292"/>
            <a:ext cx="6480594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90A693-4F89-44C8-9EBE-8F77B0C7F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pic>
        <p:nvPicPr>
          <p:cNvPr id="4098" name="Picture 2" descr="ผลการค้นหารูปภาพสำหรับ 2G 3G 4G 5G network diagram">
            <a:extLst>
              <a:ext uri="{FF2B5EF4-FFF2-40B4-BE49-F238E27FC236}">
                <a16:creationId xmlns:a16="http://schemas.microsoft.com/office/drawing/2014/main" id="{35901B39-1BE8-43BC-A21D-ADADF0F13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275"/>
            <a:ext cx="12192000" cy="599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14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A6D527-2EAB-4DE8-8B56-F1DA02846A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502570" y="1564106"/>
            <a:ext cx="7736304" cy="418698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93611-8754-4359-AFA8-68780BDE2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84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36C19-90F8-4B83-9822-660B9B5625D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077006" y="1748804"/>
            <a:ext cx="8833320" cy="4544280"/>
          </a:xfrm>
          <a:prstGeom prst="rect">
            <a:avLst/>
          </a:prstGeom>
          <a:ln>
            <a:noFill/>
          </a:ln>
        </p:spPr>
      </p:pic>
      <p:sp>
        <p:nvSpPr>
          <p:cNvPr id="7" name="TextShape 1">
            <a:extLst>
              <a:ext uri="{FF2B5EF4-FFF2-40B4-BE49-F238E27FC236}">
                <a16:creationId xmlns:a16="http://schemas.microsoft.com/office/drawing/2014/main" id="{4B70D218-6FAF-4138-8482-3F4A26B0A35F}"/>
              </a:ext>
            </a:extLst>
          </p:cNvPr>
          <p:cNvSpPr txBox="1"/>
          <p:nvPr/>
        </p:nvSpPr>
        <p:spPr>
          <a:xfrm>
            <a:off x="2077006" y="995949"/>
            <a:ext cx="8476200" cy="704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570" b="1" strike="noStrike" spc="-1" dirty="0">
                <a:latin typeface="Calibri"/>
              </a:rPr>
              <a:t>Capacity Trend for cellular</a:t>
            </a:r>
            <a:endParaRPr lang="en-US" sz="3570" b="0" strike="noStrike" spc="-1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2114B-8862-47FE-BEFB-C026D7A303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168DE5-EB2B-43F1-80A0-9AC3ADCF9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3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ABA59-68BC-4FD5-A3BF-8AA2735A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00814-BD7E-44B6-BDD7-DB2C769A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10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2.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ການໃຫ້ບໍລິການລະບົບໂທລະສັບມືຖື.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B3676-FFA4-47D3-B7B3-C7504071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EC54B-BF0C-430E-AAAB-3E38D7D06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72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87DE-A079-4A9E-9EC6-D3BCF7342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DFDBEB-9872-4C79-BFC5-5C35F3AEE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>
            <a:off x="0" y="20676"/>
            <a:ext cx="12191999" cy="683732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B1284-5B29-4EC3-8C96-C7543269B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6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B8227-4A70-41F1-8A24-FF481BFF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7C0E-62A3-41DF-A657-CD390D6F4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66DA1F-BF8A-4BB7-9785-DDF98301E2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168443" y="0"/>
            <a:ext cx="11839074" cy="6103367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D58B3B1-8EDE-4506-8D3D-54C308CA0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797757"/>
              </p:ext>
            </p:extLst>
          </p:nvPr>
        </p:nvGraphicFramePr>
        <p:xfrm>
          <a:off x="1241453" y="6063177"/>
          <a:ext cx="10167445" cy="50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loud 5">
            <a:extLst>
              <a:ext uri="{FF2B5EF4-FFF2-40B4-BE49-F238E27FC236}">
                <a16:creationId xmlns:a16="http://schemas.microsoft.com/office/drawing/2014/main" id="{8FA87CB4-B380-4DE8-9E15-1C7CB0F0A61D}"/>
              </a:ext>
            </a:extLst>
          </p:cNvPr>
          <p:cNvSpPr/>
          <p:nvPr/>
        </p:nvSpPr>
        <p:spPr>
          <a:xfrm rot="401335">
            <a:off x="49195" y="5877000"/>
            <a:ext cx="1674055" cy="942536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b="1" u="sng" dirty="0">
                <a:latin typeface="Alice2 MX" panose="020B0504020207020204" pitchFamily="34" charset="-34"/>
                <a:ea typeface="Alice2 MX" panose="020B0504020207020204" pitchFamily="34" charset="-34"/>
                <a:cs typeface="Alice2 MX" panose="020B0504020207020204" pitchFamily="34" charset="-34"/>
              </a:rPr>
              <a:t>ວິທີຍົກເລີກ</a:t>
            </a:r>
            <a:endParaRPr lang="en-US" b="1" u="sng" dirty="0">
              <a:latin typeface="Alice2 MX" panose="020B0504020207020204" pitchFamily="34" charset="-34"/>
              <a:ea typeface="Alice2 MX" panose="020B0504020207020204" pitchFamily="34" charset="-34"/>
              <a:cs typeface="Alice2 MX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0474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A123BD-E966-426E-88C8-330955A21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80822"/>
              </p:ext>
            </p:extLst>
          </p:nvPr>
        </p:nvGraphicFramePr>
        <p:xfrm>
          <a:off x="1663147" y="2044151"/>
          <a:ext cx="10141047" cy="2339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3602636922"/>
                    </a:ext>
                  </a:extLst>
                </a:gridCol>
                <a:gridCol w="2658794">
                  <a:extLst>
                    <a:ext uri="{9D8B030D-6E8A-4147-A177-3AD203B41FA5}">
                      <a16:colId xmlns:a16="http://schemas.microsoft.com/office/drawing/2014/main" val="877770053"/>
                    </a:ext>
                  </a:extLst>
                </a:gridCol>
                <a:gridCol w="2419643">
                  <a:extLst>
                    <a:ext uri="{9D8B030D-6E8A-4147-A177-3AD203B41FA5}">
                      <a16:colId xmlns:a16="http://schemas.microsoft.com/office/drawing/2014/main" val="413932781"/>
                    </a:ext>
                  </a:extLst>
                </a:gridCol>
                <a:gridCol w="2528960">
                  <a:extLst>
                    <a:ext uri="{9D8B030D-6E8A-4147-A177-3AD203B41FA5}">
                      <a16:colId xmlns:a16="http://schemas.microsoft.com/office/drawing/2014/main" val="4236310097"/>
                    </a:ext>
                  </a:extLst>
                </a:gridCol>
              </a:tblGrid>
              <a:tr h="4855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arrow" panose="020B0606020202030204" pitchFamily="34" charset="0"/>
                          <a:cs typeface="Lao_Kinnaly" panose="02000500000000000001" pitchFamily="2" charset="-34"/>
                        </a:rPr>
                        <a:t>Package </a:t>
                      </a:r>
                      <a:r>
                        <a:rPr lang="lo-LA" dirty="0">
                          <a:latin typeface="Arial Narrow" panose="020B0606020202030204" pitchFamily="34" charset="0"/>
                          <a:cs typeface="Lao_Kinnaly" panose="02000500000000000001" pitchFamily="2" charset="-34"/>
                        </a:rPr>
                        <a:t>ຈະເລືອກໃຊ້</a:t>
                      </a:r>
                      <a:endParaRPr lang="en-US" dirty="0">
                        <a:latin typeface="Arial Narrow" panose="020B0606020202030204" pitchFamily="34" charset="0"/>
                        <a:cs typeface="Lao_Kinnaly" panose="02000500000000000001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dirty="0">
                          <a:latin typeface="Arial Narrow" panose="020B0606020202030204" pitchFamily="34" charset="0"/>
                          <a:cs typeface="Lao_Kinnaly" panose="02000500000000000001" pitchFamily="2" charset="-34"/>
                        </a:rPr>
                        <a:t>ຄ່າສະໝັກ</a:t>
                      </a:r>
                      <a:endParaRPr lang="en-US" dirty="0">
                        <a:latin typeface="Arial Narrow" panose="020B0606020202030204" pitchFamily="34" charset="0"/>
                        <a:cs typeface="Lao_Kinnaly" panose="02000500000000000001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dirty="0">
                          <a:latin typeface="Arial Narrow" panose="020B0606020202030204" pitchFamily="34" charset="0"/>
                          <a:cs typeface="Lao_Kinnaly" panose="02000500000000000001" pitchFamily="2" charset="-34"/>
                        </a:rPr>
                        <a:t>ວິທີສະໝັກ</a:t>
                      </a:r>
                      <a:endParaRPr lang="en-US" dirty="0">
                        <a:latin typeface="Arial Narrow" panose="020B0606020202030204" pitchFamily="34" charset="0"/>
                        <a:cs typeface="Lao_Kinnaly" panose="02000500000000000001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o-LA" dirty="0">
                          <a:latin typeface="Arial Narrow" panose="020B0606020202030204" pitchFamily="34" charset="0"/>
                          <a:cs typeface="Lao_Kinnaly" panose="02000500000000000001" pitchFamily="2" charset="-34"/>
                        </a:rPr>
                        <a:t>ວິທີຍົກເລີກ</a:t>
                      </a:r>
                      <a:endParaRPr lang="en-US" dirty="0">
                        <a:latin typeface="Arial Narrow" panose="020B0606020202030204" pitchFamily="34" charset="0"/>
                        <a:cs typeface="Lao_Kinnaly" panose="02000500000000000001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106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ETL Staff_55,000kip</a:t>
                      </a:r>
                      <a:endParaRPr lang="lo-LA" sz="1800" dirty="0">
                        <a:latin typeface="Times New Roman" panose="02020603050405020304" pitchFamily="18" charset="0"/>
                        <a:cs typeface="Phetsarath OT" panose="02000500000000020004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55,000kip/5GB/30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ວັນ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*255*1#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*255*0#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3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ETL Staff_65,000kip</a:t>
                      </a:r>
                      <a:endParaRPr lang="lo-LA" sz="1800" dirty="0">
                        <a:latin typeface="Times New Roman" panose="02020603050405020304" pitchFamily="18" charset="0"/>
                        <a:cs typeface="Phetsarath OT" panose="02000500000000020004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65,000kip/35GB/30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ວັນ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*265*1#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*265*0#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38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ETL Staff_75,000kip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75,000kip/65GB/30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ວັນ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*275*1#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*275*0#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7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Topping_5,000kip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5,000kip/5GB/3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ວັນ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*889#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59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Topping_15,000kip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15,000kip/20GB/10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ວັນ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ກົດ 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*890# </a:t>
                      </a:r>
                      <a:r>
                        <a:rPr lang="lo-LA" sz="1800" dirty="0">
                          <a:latin typeface="Times New Roman" panose="02020603050405020304" pitchFamily="18" charset="0"/>
                          <a:cs typeface="Phetsarath OT" panose="02000500000000020004" pitchFamily="2" charset="0"/>
                        </a:rPr>
                        <a:t>ໂທອອກ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4101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B43DAB0-E125-42AD-810D-51022E2973D3}"/>
              </a:ext>
            </a:extLst>
          </p:cNvPr>
          <p:cNvSpPr/>
          <p:nvPr/>
        </p:nvSpPr>
        <p:spPr>
          <a:xfrm>
            <a:off x="2313581" y="1050523"/>
            <a:ext cx="88401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o-LA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ao_Kinnaly" panose="02000500000000000001" pitchFamily="2" charset="-34"/>
                <a:cs typeface="Lao_Kinnaly" panose="02000500000000000001" pitchFamily="2" charset="-34"/>
              </a:rPr>
              <a:t>ສຸດປະຢັດ, ສຸດຄຸ້ມ</a:t>
            </a:r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ao_Kinnaly" panose="02000500000000000001" pitchFamily="2" charset="-34"/>
                <a:cs typeface="Lao_Kinnaly" panose="02000500000000000001" pitchFamily="2" charset="-34"/>
              </a:rPr>
              <a:t> </a:t>
            </a:r>
            <a:r>
              <a:rPr lang="lo-LA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ao_Kinnaly" panose="02000500000000000001" pitchFamily="2" charset="-34"/>
                <a:cs typeface="Lao_Kinnaly" panose="02000500000000000001" pitchFamily="2" charset="-34"/>
              </a:rPr>
              <a:t> </a:t>
            </a:r>
            <a:r>
              <a:rPr lang="en-US" sz="40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Unlimited Data Usage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B38E4-91A2-4151-A90F-9DA5BBA073A3}"/>
              </a:ext>
            </a:extLst>
          </p:cNvPr>
          <p:cNvSpPr txBox="1"/>
          <p:nvPr/>
        </p:nvSpPr>
        <p:spPr>
          <a:xfrm>
            <a:off x="1666372" y="4669688"/>
            <a:ext cx="1013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ETL Staff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ເປັນໄດ້ທັງ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SIM Net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ແລະ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SIM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ໂທ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ໃນເບີດຽວກັນ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ໂທເຂົ້າ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-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ໂທອອກໄດ້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)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ນາທີ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300kip</a:t>
            </a:r>
          </a:p>
          <a:p>
            <a:pPr marL="285750" indent="-285750">
              <a:buFontTx/>
              <a:buChar char="-"/>
            </a:pP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ຖ້າຫາກວ່າ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Data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ໝົດແມ່ນຈະຫຼຸດຄວາມໄວລົງ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512 kbps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ແຕ່ນຳໃຊ້ໄດ້ຕໍ່ຈົນຄົບ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30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ວັນ ນັບຈາກມື້ທີ່ໄດ້ສະໝັກ.</a:t>
            </a:r>
            <a:endParaRPr lang="en-US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ABAED6-8127-4FEE-920D-C9143B0D3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9C281F-995F-4CD0-BB32-90D44A04BD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7"/>
          <a:stretch>
            <a:fillRect/>
          </a:stretch>
        </p:blipFill>
        <p:spPr bwMode="auto">
          <a:xfrm>
            <a:off x="1803733" y="1596248"/>
            <a:ext cx="10124380" cy="462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D3448A-DE11-4A15-BD21-7262D3FCB040}"/>
              </a:ext>
            </a:extLst>
          </p:cNvPr>
          <p:cNvSpPr/>
          <p:nvPr/>
        </p:nvSpPr>
        <p:spPr>
          <a:xfrm>
            <a:off x="1644948" y="1062789"/>
            <a:ext cx="66159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o-L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ລະບົບການສົ່ງສັນຍານ </a:t>
            </a:r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(Transmission System)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B7EF8-4914-446B-847A-662AAF53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B5F423-3A69-4380-8D64-C9924B161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527" y="362279"/>
            <a:ext cx="7579894" cy="61334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27E96C-3273-4D4F-B3F9-60698E510C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43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35364A-737F-48EE-B846-A5CAEB9D4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" y="2004095"/>
            <a:ext cx="2743583" cy="4829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B287B6-4A70-4FAB-8B5A-55E9EAE1F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696" y="2013621"/>
            <a:ext cx="2705478" cy="4810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0E506-D9C4-406F-89F2-C47768CB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32" y="2023147"/>
            <a:ext cx="2715004" cy="47917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5DE970-3B0A-4399-9F1C-290EAFC925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361" y="2004095"/>
            <a:ext cx="2676899" cy="48012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5CD5DB-72A9-4C0C-A299-C42682B1A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F25405-C3FD-4CFB-A63F-87E331642E68}"/>
              </a:ext>
            </a:extLst>
          </p:cNvPr>
          <p:cNvSpPr/>
          <p:nvPr/>
        </p:nvSpPr>
        <p:spPr>
          <a:xfrm>
            <a:off x="1900598" y="553453"/>
            <a:ext cx="7951151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	“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ETL Services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1030" name="Picture 6" descr="ผลการค้นหารูปภาพสำหรับ etl service">
            <a:extLst>
              <a:ext uri="{FF2B5EF4-FFF2-40B4-BE49-F238E27FC236}">
                <a16:creationId xmlns:a16="http://schemas.microsoft.com/office/drawing/2014/main" id="{A5532FBC-1E8A-4708-857C-4B28D9FE1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02" y="134204"/>
            <a:ext cx="1761827" cy="176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85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F5CD5DB-72A9-4C0C-A299-C42682B1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F25405-C3FD-4CFB-A63F-87E331642E68}"/>
              </a:ext>
            </a:extLst>
          </p:cNvPr>
          <p:cNvSpPr/>
          <p:nvPr/>
        </p:nvSpPr>
        <p:spPr>
          <a:xfrm>
            <a:off x="2890466" y="108284"/>
            <a:ext cx="609173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Application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	“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Grab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10" name="Picture 2" descr="ผลการค้นหารูปภาพสำหรับ 3 grab">
            <a:extLst>
              <a:ext uri="{FF2B5EF4-FFF2-40B4-BE49-F238E27FC236}">
                <a16:creationId xmlns:a16="http://schemas.microsoft.com/office/drawing/2014/main" id="{AA151850-FB79-4441-8F99-C55C66CC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4" y="-1"/>
            <a:ext cx="1588165" cy="15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F4BF8-AD5F-4732-85A1-D0268C883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168"/>
            <a:ext cx="2432230" cy="526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98C1D-DF8F-45F6-B564-BFF4FB2F9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50" y="1588165"/>
            <a:ext cx="2432231" cy="5269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6981B-DAA0-4DB0-9C6B-0E5665AE7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68" y="1588165"/>
            <a:ext cx="2432232" cy="52698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AABC7CE-B91D-4197-8F19-6409613A0061}"/>
              </a:ext>
            </a:extLst>
          </p:cNvPr>
          <p:cNvSpPr/>
          <p:nvPr/>
        </p:nvSpPr>
        <p:spPr>
          <a:xfrm>
            <a:off x="5634790" y="2797608"/>
            <a:ext cx="3484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lo-LA" sz="3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ice0 OT" panose="020B0504020207020204" pitchFamily="34" charset="0"/>
                <a:cs typeface="Alice0 OT" panose="020B0504020207020204" pitchFamily="34" charset="0"/>
              </a:rPr>
              <a:t>ກົດ</a:t>
            </a:r>
            <a:r>
              <a:rPr lang="lo-LA" sz="3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110 # </a:t>
            </a:r>
            <a:r>
              <a:rPr lang="lo-LA" sz="3600" b="0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ice0 OT" panose="020B0504020207020204" pitchFamily="34" charset="0"/>
                <a:cs typeface="Alice0 OT" panose="020B0504020207020204" pitchFamily="34" charset="0"/>
              </a:rPr>
              <a:t>ໂທອອກ</a:t>
            </a:r>
            <a:endParaRPr lang="en-US" sz="3600" b="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ice0 OT" panose="020B0504020207020204" pitchFamily="34" charset="0"/>
              <a:cs typeface="Alice0 OT" panose="020B0504020207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4AA3EE-3646-4592-B14A-AB7E5055795D}"/>
              </a:ext>
            </a:extLst>
          </p:cNvPr>
          <p:cNvSpPr/>
          <p:nvPr/>
        </p:nvSpPr>
        <p:spPr>
          <a:xfrm>
            <a:off x="5489483" y="1689613"/>
            <a:ext cx="332334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User: </a:t>
            </a:r>
            <a:r>
              <a:rPr lang="en-US" sz="28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souksavanh_lps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PW: Etl@123456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633849B-AB15-473A-B866-6D189371C0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843" y="3597827"/>
            <a:ext cx="4223055" cy="32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3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DF7D67-A02E-4847-BF89-CB849423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pic>
        <p:nvPicPr>
          <p:cNvPr id="2050" name="Picture 2" descr="ผลการค้นหารูปภาพสำหรับ 3 grab">
            <a:extLst>
              <a:ext uri="{FF2B5EF4-FFF2-40B4-BE49-F238E27FC236}">
                <a16:creationId xmlns:a16="http://schemas.microsoft.com/office/drawing/2014/main" id="{727EDFE2-AF0C-49D1-A213-D0D2C9F7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991" y="55345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C6F3-5077-4B2C-B768-B157B41BE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2941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01543-2E5E-46BB-AADE-D2881A098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845" y="0"/>
            <a:ext cx="4795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E2C7CE-8683-40B2-ADBA-CFD25B708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C2D7E-C3D7-43BE-8846-1017950CB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60" y="0"/>
            <a:ext cx="4597481" cy="6858000"/>
          </a:xfrm>
          <a:prstGeom prst="rect">
            <a:avLst/>
          </a:prstGeom>
        </p:spPr>
      </p:pic>
      <p:pic>
        <p:nvPicPr>
          <p:cNvPr id="8" name="Picture 2" descr="ผลการค้นหารูปภาพสำหรับ 3 grab">
            <a:extLst>
              <a:ext uri="{FF2B5EF4-FFF2-40B4-BE49-F238E27FC236}">
                <a16:creationId xmlns:a16="http://schemas.microsoft.com/office/drawing/2014/main" id="{54826465-9412-41EA-BD4D-054C80F7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3" y="409073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371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845B7-CACD-4E48-B8B3-5648E101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848" y="1106906"/>
            <a:ext cx="10018713" cy="3124201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FTTH 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HIL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Wifi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(Hotspot)</a:t>
            </a:r>
          </a:p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CPE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663F8-467C-4112-B2B1-21DAC8EDA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844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2727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E52147-ED41-46F5-8D9D-7813E731FAD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857186" y="1704475"/>
            <a:ext cx="8995299" cy="455863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3B7AA-F691-4CE0-A97B-93DAB8892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6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3.1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E4665D1E-52CB-446A-A057-77C7EC5E14AE}"/>
              </a:ext>
            </a:extLst>
          </p:cNvPr>
          <p:cNvSpPr txBox="1"/>
          <p:nvPr/>
        </p:nvSpPr>
        <p:spPr>
          <a:xfrm>
            <a:off x="1823061" y="1540045"/>
            <a:ext cx="9071640" cy="986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0" strike="noStrike" spc="-1" dirty="0">
                <a:latin typeface="Phetsarath OT"/>
                <a:ea typeface="Phetsarath OT"/>
              </a:rPr>
              <a:t>- ADSL </a:t>
            </a:r>
            <a:r>
              <a:rPr lang="en-US" sz="2400" spc="-1" dirty="0">
                <a:latin typeface="Phetsarath OT"/>
                <a:ea typeface="Phetsarath OT"/>
              </a:rPr>
              <a:t>G</a:t>
            </a:r>
            <a:r>
              <a:rPr lang="en-US" sz="2400" b="0" strike="noStrike" spc="-1" dirty="0">
                <a:latin typeface="Phetsarath OT"/>
                <a:ea typeface="Phetsarath OT"/>
              </a:rPr>
              <a:t>old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ນຳໃຊ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້ </a:t>
            </a:r>
            <a:r>
              <a:rPr lang="en-US" sz="2400" b="0" strike="noStrike" spc="-1" dirty="0">
                <a:latin typeface="Phetsarath OT"/>
                <a:ea typeface="Phetsarath OT"/>
              </a:rPr>
              <a:t>Public IP</a:t>
            </a:r>
            <a:endParaRPr lang="en-US" sz="2400" b="0" strike="noStrike" spc="-1" dirty="0">
              <a:latin typeface="Arial"/>
            </a:endParaRPr>
          </a:p>
          <a:p>
            <a:r>
              <a:rPr lang="en-US" sz="2400" b="0" strike="noStrike" spc="-1" dirty="0">
                <a:latin typeface="Phetsarath OT"/>
                <a:ea typeface="Phetsarath OT"/>
              </a:rPr>
              <a:t>- ADSL E-co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ນຳໃຊ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້ </a:t>
            </a:r>
            <a:r>
              <a:rPr lang="en-US" sz="2400" b="0" strike="noStrike" spc="-1" dirty="0">
                <a:latin typeface="Phetsarath OT"/>
                <a:ea typeface="Phetsarath OT"/>
              </a:rPr>
              <a:t>Private IP (NAT Network Address Translation)</a:t>
            </a:r>
            <a:endParaRPr lang="en-US" sz="2400" b="0" strike="noStrike" spc="-1" dirty="0">
              <a:latin typeface="Arial"/>
            </a:endParaRPr>
          </a:p>
          <a:p>
            <a:endParaRPr lang="en-US" sz="2400" b="0" strike="noStrike" spc="-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90BEBE-E6D7-4E15-9AE8-4C5491AFA9EA}"/>
              </a:ext>
            </a:extLst>
          </p:cNvPr>
          <p:cNvPicPr/>
          <p:nvPr/>
        </p:nvPicPr>
        <p:blipFill>
          <a:blip r:embed="rId2"/>
          <a:srcRect l="3861" t="-2693"/>
          <a:stretch/>
        </p:blipFill>
        <p:spPr>
          <a:xfrm>
            <a:off x="2358189" y="2418348"/>
            <a:ext cx="7868653" cy="404261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821909-7D7B-4118-A090-8795F2844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0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3.1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E4665D1E-52CB-446A-A057-77C7EC5E14AE}"/>
              </a:ext>
            </a:extLst>
          </p:cNvPr>
          <p:cNvSpPr txBox="1"/>
          <p:nvPr/>
        </p:nvSpPr>
        <p:spPr>
          <a:xfrm>
            <a:off x="2117181" y="1564110"/>
            <a:ext cx="5877150" cy="449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0" strike="noStrike" spc="-1" dirty="0">
                <a:latin typeface="Phetsarath OT"/>
                <a:ea typeface="Phetsarath OT"/>
              </a:rPr>
              <a:t>Standard for DSL</a:t>
            </a:r>
            <a:endParaRPr lang="en-US" sz="2400" b="0" strike="noStrike" spc="-1" dirty="0">
              <a:latin typeface="Arial"/>
            </a:endParaRPr>
          </a:p>
          <a:p>
            <a:endParaRPr lang="en-US" sz="2400" b="0" strike="noStrike" spc="-1" dirty="0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74A01-CEE5-4020-BB97-7EB630B3326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117181" y="2133857"/>
            <a:ext cx="8777520" cy="387792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59432-F9B9-4E84-B269-A8B1DE1671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2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3.1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E4665D1E-52CB-446A-A057-77C7EC5E14AE}"/>
              </a:ext>
            </a:extLst>
          </p:cNvPr>
          <p:cNvSpPr txBox="1"/>
          <p:nvPr/>
        </p:nvSpPr>
        <p:spPr>
          <a:xfrm>
            <a:off x="2498719" y="1561126"/>
            <a:ext cx="5877150" cy="449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1" strike="noStrike" spc="-1" dirty="0">
                <a:latin typeface="Calibri"/>
              </a:rPr>
              <a:t>Distanced vs speed for DSL</a:t>
            </a:r>
            <a:endParaRPr lang="en-US" sz="2400" b="0" strike="noStrike" spc="-1" dirty="0">
              <a:latin typeface="Arial"/>
            </a:endParaRPr>
          </a:p>
          <a:p>
            <a:endParaRPr lang="en-US" sz="2400" b="0" strike="noStrike" spc="-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DE9C6-BB5C-4241-8BA7-A8C29AEE0B6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98719" y="2218339"/>
            <a:ext cx="8013960" cy="395964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E26F2B-28EF-4024-A25E-185E2BE7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E032-65B1-45C6-93A1-A048057F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30" y="1066800"/>
            <a:ext cx="10018713" cy="3124201"/>
          </a:xfrm>
        </p:spPr>
        <p:txBody>
          <a:bodyPr/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ບໍລິສັດ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ETL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ມີລະບົບສາຍສົ່ງກວມທົ່ວປະເທດ, ສະເພາະຢູ່ແຂວງຫຼວງພະບາງມີລະບົບສາຍສົ່ງ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 Optic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ນຳໃຊ້ຄົບ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12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ຕົວເມືອງ, ລະບົບສາຍສົ່ງທີ່ມັກນິຍົມນຳໃຊ້ຫຼາຍມີ:</a:t>
            </a:r>
          </a:p>
          <a:p>
            <a:pPr lvl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Fiber Optic</a:t>
            </a:r>
          </a:p>
          <a:p>
            <a:pPr lvl="1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Microwave</a:t>
            </a:r>
          </a:p>
        </p:txBody>
      </p:sp>
      <p:pic>
        <p:nvPicPr>
          <p:cNvPr id="2050" name="Picture 2" descr="ผลการค้นหารูปภาพสำหรับ Fiber Optic">
            <a:extLst>
              <a:ext uri="{FF2B5EF4-FFF2-40B4-BE49-F238E27FC236}">
                <a16:creationId xmlns:a16="http://schemas.microsoft.com/office/drawing/2014/main" id="{E2B29EC6-994C-4555-952B-9100885A7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894" y="3904344"/>
            <a:ext cx="3637917" cy="226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ผลการค้นหารูปภาพสำหรับ Microwave GSM">
            <a:extLst>
              <a:ext uri="{FF2B5EF4-FFF2-40B4-BE49-F238E27FC236}">
                <a16:creationId xmlns:a16="http://schemas.microsoft.com/office/drawing/2014/main" id="{A6B1BBB5-F17F-4D2C-930A-62BBB756E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627" y="2744493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C2A9E4-D6CB-468D-9AD8-B0CE844C3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0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3.1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E4665D1E-52CB-446A-A057-77C7EC5E14AE}"/>
              </a:ext>
            </a:extLst>
          </p:cNvPr>
          <p:cNvSpPr txBox="1"/>
          <p:nvPr/>
        </p:nvSpPr>
        <p:spPr>
          <a:xfrm>
            <a:off x="2498719" y="1561126"/>
            <a:ext cx="5877150" cy="44918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en-US" sz="2400" b="1" strike="noStrike" spc="-1" dirty="0">
                <a:latin typeface="Calibri"/>
              </a:rPr>
              <a:t>Modem for DSL</a:t>
            </a:r>
            <a:endParaRPr lang="en-US" sz="2400" b="0" strike="noStrike" spc="-1" dirty="0">
              <a:latin typeface="Arial"/>
            </a:endParaRPr>
          </a:p>
          <a:p>
            <a:endParaRPr lang="en-US" sz="24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788F2-4766-4343-910B-DD53CDFC8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67" y="2430379"/>
            <a:ext cx="2083314" cy="2553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23C98-1465-45A9-9DF4-2AE61DFD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56" y="2430379"/>
            <a:ext cx="6667500" cy="2581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90A9C6-79E6-4060-BA00-6235214AC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766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3.1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ADSL Gold / ADSL Eco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63E021-4AB4-445B-98C6-0F51065E1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3429"/>
              </p:ext>
            </p:extLst>
          </p:nvPr>
        </p:nvGraphicFramePr>
        <p:xfrm>
          <a:off x="3031958" y="1323475"/>
          <a:ext cx="7880685" cy="5414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698">
                  <a:extLst>
                    <a:ext uri="{9D8B030D-6E8A-4147-A177-3AD203B41FA5}">
                      <a16:colId xmlns:a16="http://schemas.microsoft.com/office/drawing/2014/main" val="2522903226"/>
                    </a:ext>
                  </a:extLst>
                </a:gridCol>
                <a:gridCol w="1075466">
                  <a:extLst>
                    <a:ext uri="{9D8B030D-6E8A-4147-A177-3AD203B41FA5}">
                      <a16:colId xmlns:a16="http://schemas.microsoft.com/office/drawing/2014/main" val="2111128035"/>
                    </a:ext>
                  </a:extLst>
                </a:gridCol>
                <a:gridCol w="1148130">
                  <a:extLst>
                    <a:ext uri="{9D8B030D-6E8A-4147-A177-3AD203B41FA5}">
                      <a16:colId xmlns:a16="http://schemas.microsoft.com/office/drawing/2014/main" val="2798701526"/>
                    </a:ext>
                  </a:extLst>
                </a:gridCol>
                <a:gridCol w="1148130">
                  <a:extLst>
                    <a:ext uri="{9D8B030D-6E8A-4147-A177-3AD203B41FA5}">
                      <a16:colId xmlns:a16="http://schemas.microsoft.com/office/drawing/2014/main" val="3380525083"/>
                    </a:ext>
                  </a:extLst>
                </a:gridCol>
                <a:gridCol w="1148130">
                  <a:extLst>
                    <a:ext uri="{9D8B030D-6E8A-4147-A177-3AD203B41FA5}">
                      <a16:colId xmlns:a16="http://schemas.microsoft.com/office/drawing/2014/main" val="4192167457"/>
                    </a:ext>
                  </a:extLst>
                </a:gridCol>
                <a:gridCol w="1424265">
                  <a:extLst>
                    <a:ext uri="{9D8B030D-6E8A-4147-A177-3AD203B41FA5}">
                      <a16:colId xmlns:a16="http://schemas.microsoft.com/office/drawing/2014/main" val="3545731339"/>
                    </a:ext>
                  </a:extLst>
                </a:gridCol>
                <a:gridCol w="1249866">
                  <a:extLst>
                    <a:ext uri="{9D8B030D-6E8A-4147-A177-3AD203B41FA5}">
                      <a16:colId xmlns:a16="http://schemas.microsoft.com/office/drawing/2014/main" val="1456232207"/>
                    </a:ext>
                  </a:extLst>
                </a:gridCol>
              </a:tblGrid>
              <a:tr h="2718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ລ/ດ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ຄວາມໄວ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ຄ່າຕິດຕັ້ງ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886647"/>
                  </a:ext>
                </a:extLst>
              </a:tr>
              <a:tr h="2718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( Mbps 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1 ເດືອນ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3 ເດືອນ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6 ເດືອນ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12 ເດືອນ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ຈ່າຍຄັ້ງດຽວ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36443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ຍົກເວັ້ນຄ່າຕິດຕັ້ງ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726126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256 Kbps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350,000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340,000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33,000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320,000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500.000 ກີບຕໍ່ຈຸດ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ctr"/>
                </a:tc>
                <a:extLst>
                  <a:ext uri="{0D108BD9-81ED-4DB2-BD59-A6C34878D82A}">
                    <a16:rowId xmlns:a16="http://schemas.microsoft.com/office/drawing/2014/main" val="4209377896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512 Kbps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400,000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390,000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380,000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360,000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92185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768 Kbps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500,000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490,000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470,000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450,000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06786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600,000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590,000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570,000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550,000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04258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1,5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800,000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790,000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760,000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720,000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484218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980,000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950,000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900,000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908407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1,400,000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1,370,000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1,330,000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1,260,000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686640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4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1,900,000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1,860,000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1,800,000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1,700,000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97831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2,300,000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2,250,000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2,180,000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2,070,000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2637648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extLst>
                  <a:ext uri="{0D108BD9-81ED-4DB2-BD59-A6C34878D82A}">
                    <a16:rowId xmlns:a16="http://schemas.microsoft.com/office/drawing/2014/main" val="3935189700"/>
                  </a:ext>
                </a:extLst>
              </a:tr>
              <a:tr h="39665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ໝາຍເຫດ:      -</a:t>
                      </a:r>
                      <a:endParaRPr lang="lo-LA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ສາຍທອງແດງຄວາມຍາວບໍ່ເກີນ 500 ແມັດ ແມ່ນກຳນົດຄ່່າຕິດຕັ້ງ = 500.000 ກີບ/ 1 ຈຸດ ( </a:t>
                      </a:r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ID)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160441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ສາຍທອງແດງຄວາມຍາວເກີນ 500 ແມັດ ແມ່ນຄິດໄລ່ເພີ່ມ 2.700 ກີບ/ 1 ແມັດ.</a:t>
                      </a:r>
                      <a:endParaRPr lang="lo-LA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00605"/>
                  </a:ext>
                </a:extLst>
              </a:tr>
              <a:tr h="39665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ສຳລັບລູກຄ້າໃໝ່ຈະໄດ້ຮັບ 1 </a:t>
                      </a:r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Public IP </a:t>
                      </a:r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ແລະ 2 </a:t>
                      </a:r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Email account ( Mail box capacity: 10Mb/account 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38098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ແບບບໍ່ເສຍຄ່າບໍລິການຕະຫຼອດອາຍຸຂອງສັນຍາ </a:t>
                      </a:r>
                      <a:endParaRPr lang="lo-LA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103292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ສຳລັບລູກຄ້າທີ່ຈ່າຍລ່ວງໜ້າ 1 ປີແມ່ນຍົກເວັ້ນຄ່າຕິດຕັ້ງ </a:t>
                      </a:r>
                      <a:endParaRPr lang="lo-LA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091434"/>
                  </a:ext>
                </a:extLst>
              </a:tr>
              <a:tr h="27181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-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ສຳລັບລູກຄ້າໃໝ່ແຖມຟຼີ </a:t>
                      </a:r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Moderm + Wifi ( Moderm </a:t>
                      </a:r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ທີ່ມີ </a:t>
                      </a:r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Wifi 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5809" marR="5809" marT="5809" marB="0" anchor="b"/>
                </a:tc>
                <a:extLst>
                  <a:ext uri="{0D108BD9-81ED-4DB2-BD59-A6C34878D82A}">
                    <a16:rowId xmlns:a16="http://schemas.microsoft.com/office/drawing/2014/main" val="27614515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F8A1A83-FAEC-49F4-9A60-29F32B3FC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0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3.2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FTTH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CA2BD4-8B7A-47F0-8F65-747133528564}"/>
              </a:ext>
            </a:extLst>
          </p:cNvPr>
          <p:cNvPicPr/>
          <p:nvPr/>
        </p:nvPicPr>
        <p:blipFill>
          <a:blip r:embed="rId2"/>
          <a:srcRect l="2931" t="28618" r="3604" b="24348"/>
          <a:stretch/>
        </p:blipFill>
        <p:spPr>
          <a:xfrm>
            <a:off x="1669672" y="2174905"/>
            <a:ext cx="10063800" cy="3792758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BD3E60-4A4C-4DA4-8CEC-552255DA212A}"/>
              </a:ext>
            </a:extLst>
          </p:cNvPr>
          <p:cNvSpPr txBox="1"/>
          <p:nvPr/>
        </p:nvSpPr>
        <p:spPr>
          <a:xfrm>
            <a:off x="1669672" y="1704475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"/>
            </a:pPr>
            <a:r>
              <a:rPr lang="en-US" sz="1800" b="0" strike="noStrike" spc="-1" dirty="0">
                <a:latin typeface="Phetsarath OT"/>
                <a:ea typeface="Phetsarath OT"/>
              </a:rPr>
              <a:t>FTTH Network diagram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DFC008-8955-4C9C-80AE-91E593E8F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309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144374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910388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3.2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FTTH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3E60-4A4C-4DA4-8CEC-552255DA212A}"/>
              </a:ext>
            </a:extLst>
          </p:cNvPr>
          <p:cNvSpPr txBox="1"/>
          <p:nvPr/>
        </p:nvSpPr>
        <p:spPr>
          <a:xfrm>
            <a:off x="1669672" y="110288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"/>
            </a:pPr>
            <a:r>
              <a:rPr lang="en-US" sz="1800" b="0" strike="noStrike" spc="-1" dirty="0">
                <a:latin typeface="Phetsarath OT"/>
                <a:ea typeface="Phetsarath OT"/>
              </a:rPr>
              <a:t>FTTH Network diagram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E62CB-1E2E-4E98-A33E-9EE5E969F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08" y="1472219"/>
            <a:ext cx="9901092" cy="5349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68E90-CFD7-4815-A31B-8B87D0BDF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77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144374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910388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3.2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FTTH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3E60-4A4C-4DA4-8CEC-552255DA212A}"/>
              </a:ext>
            </a:extLst>
          </p:cNvPr>
          <p:cNvSpPr txBox="1"/>
          <p:nvPr/>
        </p:nvSpPr>
        <p:spPr>
          <a:xfrm>
            <a:off x="1669672" y="110288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"/>
            </a:pPr>
            <a:r>
              <a:rPr lang="lo-LA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ຄວາມຕ້ອງການທາງດ້ານແບນວິດ </a:t>
            </a:r>
            <a:r>
              <a:rPr lang="en-US" spc="-1" dirty="0">
                <a:latin typeface="Phetsarath OT"/>
                <a:ea typeface="Phetsarath OT"/>
              </a:rPr>
              <a:t>(Bandwidth)</a:t>
            </a:r>
            <a:r>
              <a:rPr lang="en-US" sz="1800" b="0" strike="noStrike" spc="-1" dirty="0">
                <a:latin typeface="Phetsarath OT"/>
                <a:ea typeface="Phetsarath OT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15C0A0E-EB64-4E74-9530-7E1FC26D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747" y="1708836"/>
            <a:ext cx="6809371" cy="42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CB9680-8D1B-4D3E-AB5A-4B57914CD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39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144374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910388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3.2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FTTH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D3E60-4A4C-4DA4-8CEC-552255DA212A}"/>
              </a:ext>
            </a:extLst>
          </p:cNvPr>
          <p:cNvSpPr txBox="1"/>
          <p:nvPr/>
        </p:nvSpPr>
        <p:spPr>
          <a:xfrm>
            <a:off x="1669672" y="110288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"/>
            </a:pPr>
            <a:r>
              <a:rPr lang="lo-LA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ຄວາມຕ້ອງການທາງດ້ານແບນວິດ </a:t>
            </a:r>
            <a:r>
              <a:rPr lang="en-US" spc="-1" dirty="0">
                <a:latin typeface="Phetsarath OT"/>
                <a:ea typeface="Phetsarath OT"/>
              </a:rPr>
              <a:t>(Bandwidth)</a:t>
            </a:r>
            <a:r>
              <a:rPr lang="en-US" sz="1800" b="0" strike="noStrike" spc="-1" dirty="0">
                <a:latin typeface="Phetsarath OT"/>
                <a:ea typeface="Phetsarath OT"/>
              </a:rPr>
              <a:t>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FE2623-F338-49F3-9577-8791618C3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62" y="2033693"/>
            <a:ext cx="4372538" cy="9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D495F224-7B01-4D39-806B-267CC2723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16" y="3866148"/>
            <a:ext cx="25241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141EDA-3079-4245-A624-BEDE9C2F7E75}"/>
              </a:ext>
            </a:extLst>
          </p:cNvPr>
          <p:cNvSpPr/>
          <p:nvPr/>
        </p:nvSpPr>
        <p:spPr>
          <a:xfrm>
            <a:off x="6096000" y="2416446"/>
            <a:ext cx="45515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i="0" dirty="0">
                <a:solidFill>
                  <a:srgbClr val="333333"/>
                </a:solidFill>
                <a:effectLst/>
                <a:latin typeface="Raleway"/>
              </a:rPr>
              <a:t>optical line terminal (OLT) 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0C140-D489-44D8-BCC5-DBA897D11EC7}"/>
              </a:ext>
            </a:extLst>
          </p:cNvPr>
          <p:cNvSpPr/>
          <p:nvPr/>
        </p:nvSpPr>
        <p:spPr>
          <a:xfrm>
            <a:off x="5242338" y="4527429"/>
            <a:ext cx="43909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Optical Network Unit</a:t>
            </a:r>
            <a:endParaRPr lang="en-US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E6DDFF-844B-46C4-AC73-E6B2DD503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20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3.2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FTTH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3B6E7F-BE60-4CAF-8EA0-3DC0C4E2329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9411"/>
            <a:ext cx="12191999" cy="555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63484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102895"/>
            <a:ext cx="10018713" cy="4491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3.3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HIL / DIA </a:t>
            </a:r>
            <a:r>
              <a:rPr lang="en-US" sz="2400" b="0" strike="noStrike" spc="-1" dirty="0">
                <a:latin typeface="Phetsarath OT"/>
                <a:ea typeface="Phetsarath OT"/>
              </a:rPr>
              <a:t>(High Speed Internet </a:t>
            </a:r>
            <a:r>
              <a:rPr lang="en-US" sz="2400" b="0" strike="noStrike" spc="-1" dirty="0" err="1">
                <a:latin typeface="Phetsarath OT"/>
                <a:ea typeface="Phetsarath OT"/>
              </a:rPr>
              <a:t>Leaseline</a:t>
            </a:r>
            <a:r>
              <a:rPr lang="en-US" sz="2400" b="0" strike="noStrike" spc="-1" dirty="0">
                <a:latin typeface="Phetsarath OT"/>
                <a:ea typeface="Phetsarath OT"/>
              </a:rPr>
              <a:t> / Dedicate Internet Access)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DAD17-82FF-4652-B213-F49D7C802F5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261937" y="1704475"/>
            <a:ext cx="8192242" cy="4495748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2BDEC-6FFA-4B3E-8FF0-3F76047B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237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759" y="1319466"/>
            <a:ext cx="10018713" cy="4491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3.3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HIL / DIA </a:t>
            </a:r>
            <a:r>
              <a:rPr lang="en-US" sz="2400" b="0" strike="noStrike" spc="-1" dirty="0">
                <a:latin typeface="Phetsarath OT"/>
                <a:ea typeface="Phetsarath OT"/>
              </a:rPr>
              <a:t>(High Speed Internet </a:t>
            </a:r>
            <a:r>
              <a:rPr lang="en-US" sz="2400" b="0" strike="noStrike" spc="-1" dirty="0" err="1">
                <a:latin typeface="Phetsarath OT"/>
                <a:ea typeface="Phetsarath OT"/>
              </a:rPr>
              <a:t>Leaseline</a:t>
            </a:r>
            <a:r>
              <a:rPr lang="en-US" sz="2400" b="0" strike="noStrike" spc="-1" dirty="0">
                <a:latin typeface="Phetsarath OT"/>
                <a:ea typeface="Phetsarath OT"/>
              </a:rPr>
              <a:t> / Dedicate Internet Access)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C4D9C5-8F14-40F0-9733-91B959BC0974}"/>
              </a:ext>
            </a:extLst>
          </p:cNvPr>
          <p:cNvSpPr txBox="1"/>
          <p:nvPr/>
        </p:nvSpPr>
        <p:spPr>
          <a:xfrm>
            <a:off x="1714759" y="1704475"/>
            <a:ext cx="95467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4000" lvl="1" indent="-3240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ລູກຄ້າ</a:t>
            </a:r>
            <a:r>
              <a:rPr lang="en-US" sz="20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0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ສາມາດໃຊ</a:t>
            </a:r>
            <a:r>
              <a:rPr lang="en-US" sz="20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້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Public IP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ຕິດຕັ້ງເຂົ້າໃນ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web,mail,vpn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server, CCTV 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ແລະ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ອື່ນ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ໆ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ຕາມຄວາມຕ້ອງການຂອງລູກຄ້າ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.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864000" lvl="1" indent="-324000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ເໝາະສຳລັບລູກຄ້າອົງກອນທີ່ມີຄວາມຕ້ອງການສ້າງລະບົບຂອງຕົນເອງ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.</a:t>
            </a:r>
          </a:p>
          <a:p>
            <a:pPr marL="864000" lvl="1" indent="-324000">
              <a:spcAft>
                <a:spcPts val="799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ແບ່ງ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Public IP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ຂອງ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ອທອ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ໃຫ້ລູກຄ້າ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ຕາມຈຳນວນທີ່ລູກຄ້າຕ້ອງການ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540000" lvl="1">
              <a:lnSpc>
                <a:spcPct val="100000"/>
              </a:lnSpc>
              <a:spcAft>
                <a:spcPts val="799"/>
              </a:spcAft>
              <a:buClr>
                <a:srgbClr val="000000"/>
              </a:buClr>
              <a:buSzPct val="75000"/>
            </a:pP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14842B-763F-4ED2-8DC0-BF65ADDEF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23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40907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008BD1D-A1FA-4A3A-8EA7-FAD153CE7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20853"/>
              </p:ext>
            </p:extLst>
          </p:nvPr>
        </p:nvGraphicFramePr>
        <p:xfrm>
          <a:off x="5420226" y="685798"/>
          <a:ext cx="6771774" cy="6172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445">
                  <a:extLst>
                    <a:ext uri="{9D8B030D-6E8A-4147-A177-3AD203B41FA5}">
                      <a16:colId xmlns:a16="http://schemas.microsoft.com/office/drawing/2014/main" val="2198764301"/>
                    </a:ext>
                  </a:extLst>
                </a:gridCol>
                <a:gridCol w="1832880">
                  <a:extLst>
                    <a:ext uri="{9D8B030D-6E8A-4147-A177-3AD203B41FA5}">
                      <a16:colId xmlns:a16="http://schemas.microsoft.com/office/drawing/2014/main" val="3484445450"/>
                    </a:ext>
                  </a:extLst>
                </a:gridCol>
                <a:gridCol w="2063360">
                  <a:extLst>
                    <a:ext uri="{9D8B030D-6E8A-4147-A177-3AD203B41FA5}">
                      <a16:colId xmlns:a16="http://schemas.microsoft.com/office/drawing/2014/main" val="3857503773"/>
                    </a:ext>
                  </a:extLst>
                </a:gridCol>
                <a:gridCol w="2184089">
                  <a:extLst>
                    <a:ext uri="{9D8B030D-6E8A-4147-A177-3AD203B41FA5}">
                      <a16:colId xmlns:a16="http://schemas.microsoft.com/office/drawing/2014/main" val="1959620377"/>
                    </a:ext>
                  </a:extLst>
                </a:gridCol>
              </a:tblGrid>
              <a:tr h="17852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ລ/ດ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ຄວາມໄວ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 (ກີບ)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ຄ່າເຊົ່າ/ເດືອນ $</a:t>
                      </a:r>
                      <a:endParaRPr lang="lo-LA" sz="11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3099"/>
                  </a:ext>
                </a:extLst>
              </a:tr>
              <a:tr h="178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( Mbps 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1 ເດືອນ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 1 ເດືອນ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34893"/>
                  </a:ext>
                </a:extLst>
              </a:tr>
              <a:tr h="1785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ເກັບຄ່າຕິດຕັ້ງ</a:t>
                      </a:r>
                      <a:endParaRPr lang="lo-LA" sz="11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ເກັບຄ່າຕິດຕັ້ງ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656005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1,350,000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165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2479507668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Mbps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2,700,000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329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26534538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Mbps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4,050,000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494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71126568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Mbps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5,400,000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659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280985584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6,250,000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762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69089989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7,500,000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915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11613743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8,750,000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1,067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4111811677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10,000,000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1,220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513551736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10,800,000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1,317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476060732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11,500,000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1,402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29836201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16,500,000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2,012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94842891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21,000,000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2,561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4181348768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25,000,000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3,049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128845030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28,500,000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3,476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539503204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36,400,000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4,439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63309729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42,500,000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5,183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28020977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49,200,000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6,000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66480354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56,000,000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6,829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556933551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64,000,000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7,805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2877691769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72,000,000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8,780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4192136162"/>
                  </a:ext>
                </a:extLst>
              </a:tr>
              <a:tr h="194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80,000,000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9,756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1569672130"/>
                  </a:ext>
                </a:extLst>
              </a:tr>
              <a:tr h="1785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ໝາຍເຫດ: </a:t>
                      </a:r>
                      <a:endParaRPr lang="lo-LA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extLst>
                  <a:ext uri="{0D108BD9-81ED-4DB2-BD59-A6C34878D82A}">
                    <a16:rowId xmlns:a16="http://schemas.microsoft.com/office/drawing/2014/main" val="3464128865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ຄວາມຍາວສາຍໄຍແກ້ວບໍ່ເກີນ 800 ແມັດ ແມ່ນຈ່າຍຄ່າຈິດຕັ້ງ 1.500.000 ກີບ/ຈຸດ</a:t>
                      </a:r>
                      <a:endParaRPr lang="lo-LA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681552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ຄວາມຍາວສາຍໄຍແກ້ວເກີນ 2.000 ແມັດ ແມ່ນຄິດໄລ່ຕາມຕົວຈິງ 2.000 ກີບ/ ແມັດ.</a:t>
                      </a:r>
                      <a:endParaRPr lang="lo-LA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51085"/>
                  </a:ext>
                </a:extLst>
              </a:tr>
              <a:tr h="2799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ສຳລັບລູກຄ້າໃໝ່ຈະໄດ້ຮັບ 3 </a:t>
                      </a:r>
                      <a:r>
                        <a:rPr lang="en-US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IP </a:t>
                      </a:r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ແລະ 2 </a:t>
                      </a:r>
                      <a:r>
                        <a:rPr lang="en-US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Email accont( mailbox capacity : 20/MB </a:t>
                      </a:r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ແບບບໍ່ເສຍຄ່າບໍລິການ</a:t>
                      </a:r>
                      <a:endParaRPr lang="lo-LA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997395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ຕະຫຼອດອາຍຸຂອງສັນຍາ.</a:t>
                      </a:r>
                      <a:endParaRPr lang="lo-LA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237516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ຈ່າຍລ່ວງໜ້າ 1 ປີ ຍົກເວັ້ນຄ່າຕິດຕັ້ງ</a:t>
                      </a:r>
                      <a:endParaRPr lang="lo-LA" sz="11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770595"/>
                  </a:ext>
                </a:extLst>
              </a:tr>
              <a:tr h="178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ສຳລັບລູກຄ້າໃໝ່ແມ່ນຈະໄດ້ຮັບການຍົກເວັ້ນຄ່າເຊົ່າພາຍໃນເດືອນທີ່ຕິດຕັ້ງ</a:t>
                      </a:r>
                      <a:endParaRPr lang="lo-LA" sz="11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3629" marR="3629" marT="362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196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49592EB-3ACA-425E-80AE-774F2A5DBC14}"/>
              </a:ext>
            </a:extLst>
          </p:cNvPr>
          <p:cNvSpPr txBox="1"/>
          <p:nvPr/>
        </p:nvSpPr>
        <p:spPr>
          <a:xfrm>
            <a:off x="1484311" y="685798"/>
            <a:ext cx="3935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3.3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ອິນເຕີເນັດລະບົບ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HIL / DIA </a:t>
            </a:r>
            <a:endParaRPr lang="lo-LA" u="sng" dirty="0">
              <a:latin typeface="Times New Roman" panose="02020603050405020304" pitchFamily="18" charset="0"/>
              <a:cs typeface="Phetsarath OT" panose="02000500000000020004" pitchFamily="2" charset="0"/>
            </a:endParaRPr>
          </a:p>
          <a:p>
            <a:pPr marL="0" indent="0">
              <a:buNone/>
            </a:pPr>
            <a:r>
              <a:rPr lang="en-US" sz="1800" b="0" strike="noStrike" spc="-1" dirty="0">
                <a:latin typeface="Times New Roman" panose="02020603050405020304" pitchFamily="18" charset="0"/>
                <a:ea typeface="Phetsarath OT"/>
                <a:cs typeface="Times New Roman" panose="02020603050405020304" pitchFamily="18" charset="0"/>
              </a:rPr>
              <a:t>(High Speed Internet </a:t>
            </a:r>
            <a:r>
              <a:rPr lang="en-US" sz="1800" b="0" strike="noStrike" spc="-1" dirty="0" err="1">
                <a:latin typeface="Times New Roman" panose="02020603050405020304" pitchFamily="18" charset="0"/>
                <a:ea typeface="Phetsarath OT"/>
                <a:cs typeface="Times New Roman" panose="02020603050405020304" pitchFamily="18" charset="0"/>
              </a:rPr>
              <a:t>Leaseline</a:t>
            </a:r>
            <a:r>
              <a:rPr lang="en-US" sz="1800" b="0" strike="noStrike" spc="-1" dirty="0">
                <a:latin typeface="Times New Roman" panose="02020603050405020304" pitchFamily="18" charset="0"/>
                <a:ea typeface="Phetsarath OT"/>
                <a:cs typeface="Times New Roman" panose="02020603050405020304" pitchFamily="18" charset="0"/>
              </a:rPr>
              <a:t> /</a:t>
            </a:r>
            <a:endParaRPr lang="lo-LA" sz="1800" b="0" strike="noStrike" spc="-1" dirty="0">
              <a:latin typeface="Times New Roman" panose="02020603050405020304" pitchFamily="18" charset="0"/>
              <a:ea typeface="Phetsarath OT"/>
            </a:endParaRPr>
          </a:p>
          <a:p>
            <a:pPr marL="0" indent="0">
              <a:buNone/>
            </a:pPr>
            <a:r>
              <a:rPr lang="en-US" sz="1800" b="0" strike="noStrike" spc="-1" dirty="0">
                <a:latin typeface="Times New Roman" panose="02020603050405020304" pitchFamily="18" charset="0"/>
                <a:ea typeface="Phetsarath OT"/>
                <a:cs typeface="Times New Roman" panose="02020603050405020304" pitchFamily="18" charset="0"/>
              </a:rPr>
              <a:t> Dedicate Internet Access)</a:t>
            </a:r>
            <a:endParaRPr lang="en-US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2D02BA-33CD-4A9C-95B6-C5E87D65A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70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2A9E4-D6CB-468D-9AD8-B0CE844C3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OTDR">
            <a:extLst>
              <a:ext uri="{FF2B5EF4-FFF2-40B4-BE49-F238E27FC236}">
                <a16:creationId xmlns:a16="http://schemas.microsoft.com/office/drawing/2014/main" id="{D9100580-1A68-41ED-AED0-CEA6271D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375" y="606511"/>
            <a:ext cx="3345656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ผลการค้นหารูปภาพสำหรับ OTDR">
            <a:extLst>
              <a:ext uri="{FF2B5EF4-FFF2-40B4-BE49-F238E27FC236}">
                <a16:creationId xmlns:a16="http://schemas.microsoft.com/office/drawing/2014/main" id="{0AFC2D8E-C311-4CA2-B915-2A8322FC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744" y="38027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ผลการค้นหารูปภาพสำหรับ เครื่อง ตัดต่อ optic">
            <a:extLst>
              <a:ext uri="{FF2B5EF4-FFF2-40B4-BE49-F238E27FC236}">
                <a16:creationId xmlns:a16="http://schemas.microsoft.com/office/drawing/2014/main" id="{63FA7BCE-3EA4-4EC2-B81A-973899B5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97" y="1288129"/>
            <a:ext cx="4812632" cy="481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902597-D1F8-47DD-BF94-556180A622B4}"/>
              </a:ext>
            </a:extLst>
          </p:cNvPr>
          <p:cNvSpPr/>
          <p:nvPr/>
        </p:nvSpPr>
        <p:spPr>
          <a:xfrm>
            <a:off x="9201604" y="276726"/>
            <a:ext cx="10911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OTDR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FEB566-EB62-487D-8432-EA77BCDC6B6F}"/>
              </a:ext>
            </a:extLst>
          </p:cNvPr>
          <p:cNvSpPr/>
          <p:nvPr/>
        </p:nvSpPr>
        <p:spPr>
          <a:xfrm>
            <a:off x="8846265" y="3209925"/>
            <a:ext cx="20860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Power Meter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25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343" y="1209830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3.4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u="sng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Wifi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Hotspot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3DA65FAD-CAD8-4ABA-8F0B-BDA04DE5552C}"/>
              </a:ext>
            </a:extLst>
          </p:cNvPr>
          <p:cNvSpPr txBox="1"/>
          <p:nvPr/>
        </p:nvSpPr>
        <p:spPr>
          <a:xfrm>
            <a:off x="1138320" y="1434420"/>
            <a:ext cx="8739360" cy="496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65760" indent="-255600">
              <a:lnSpc>
                <a:spcPct val="100000"/>
              </a:lnSpc>
              <a:spcBef>
                <a:spcPts val="300"/>
              </a:spcBef>
              <a:buClr>
                <a:srgbClr val="A04DA3"/>
              </a:buClr>
              <a:buFont typeface="Wingdings" charset="2"/>
              <a:buChar char=""/>
            </a:pP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ການໃຫ້ບໍລິການ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ອິນເຕີເນັດ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Wifi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Hotspot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65760" indent="-255600">
              <a:lnSpc>
                <a:spcPct val="100000"/>
              </a:lnSpc>
              <a:spcAft>
                <a:spcPts val="799"/>
              </a:spcAft>
              <a:buClr>
                <a:srgbClr val="A04DA3"/>
              </a:buClr>
              <a:buFont typeface="Wingdings" charset="2"/>
              <a:buChar char=""/>
            </a:pP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ລູກຄ້າ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ສາມາດຊື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້ User/password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ຜ່ານ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SMS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ຫລື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ນຳໃຊ້ບັດເຕີມເງີນ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65760" indent="-255600">
              <a:lnSpc>
                <a:spcPct val="100000"/>
              </a:lnSpc>
              <a:spcAft>
                <a:spcPts val="799"/>
              </a:spcAft>
              <a:buClr>
                <a:srgbClr val="A04DA3"/>
              </a:buClr>
              <a:buFont typeface="Wingdings" charset="2"/>
              <a:buChar char=""/>
            </a:pP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ເໝາະສຳລັບສະຖານທີ່ສາທາລະນະ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ເຊັ່ນ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: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ໂຮງຮຽນ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,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ໂຮງໝໍ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,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ສະຖານທີລົດໂດຍສານ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.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65760" indent="-255600">
              <a:lnSpc>
                <a:spcPct val="100000"/>
              </a:lnSpc>
              <a:spcAft>
                <a:spcPts val="799"/>
              </a:spcAft>
              <a:buClr>
                <a:srgbClr val="A04DA3"/>
              </a:buClr>
              <a:buFont typeface="Wingdings" charset="2"/>
              <a:buChar char=""/>
            </a:pP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 Network diagram </a:t>
            </a:r>
            <a:r>
              <a:rPr lang="en-US" sz="2400" b="0" strike="noStrike" spc="-1" dirty="0" err="1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ການເຊື່ອມຕໍ</a:t>
            </a:r>
            <a:r>
              <a:rPr lang="en-US" sz="2400" b="0" strike="noStrike" spc="-1" dirty="0">
                <a:latin typeface="Phetsarath OT" panose="02000500000000020004" pitchFamily="2" charset="0"/>
                <a:ea typeface="Phetsarath OT"/>
                <a:cs typeface="Phetsarath OT" panose="02000500000000020004" pitchFamily="2" charset="0"/>
              </a:rPr>
              <a:t>່</a:t>
            </a: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 marL="365760" indent="-255600">
              <a:lnSpc>
                <a:spcPct val="100000"/>
              </a:lnSpc>
              <a:spcAft>
                <a:spcPts val="799"/>
              </a:spcAft>
              <a:buClr>
                <a:srgbClr val="A04DA3"/>
              </a:buClr>
              <a:buFont typeface="Wingdings" charset="2"/>
              <a:buChar char=""/>
            </a:pP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13BE28-BB4F-47FF-B4CE-64D30D7C6F3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496343" y="3530983"/>
            <a:ext cx="6689160" cy="3213000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32CA4-BEFF-4351-8201-4B46939CBAD3}"/>
              </a:ext>
            </a:extLst>
          </p:cNvPr>
          <p:cNvPicPr/>
          <p:nvPr/>
        </p:nvPicPr>
        <p:blipFill>
          <a:blip r:embed="rId3"/>
          <a:srcRect t="9554" b="19262"/>
          <a:stretch/>
        </p:blipFill>
        <p:spPr>
          <a:xfrm>
            <a:off x="8543526" y="2875547"/>
            <a:ext cx="2597394" cy="3820308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5CD54-8221-4788-9AE0-F77DBA6A5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72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343" y="1209830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3.4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en-US" u="sng" dirty="0" err="1">
                <a:latin typeface="Phetsarath OT" panose="02000500000000020004" pitchFamily="2" charset="0"/>
                <a:cs typeface="Phetsarath OT" panose="02000500000000020004" pitchFamily="2" charset="0"/>
              </a:rPr>
              <a:t>Wifi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Hotspot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FBB972-06F2-46C5-A029-6F9C7805241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995500" y="1553981"/>
            <a:ext cx="9347760" cy="454716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440372-734F-4D3C-8D4F-5F1C093B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124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343" y="1209830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3.5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CPE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3DA65FAD-CAD8-4ABA-8F0B-BDA04DE5552C}"/>
              </a:ext>
            </a:extLst>
          </p:cNvPr>
          <p:cNvSpPr txBox="1"/>
          <p:nvPr/>
        </p:nvSpPr>
        <p:spPr>
          <a:xfrm>
            <a:off x="1138320" y="1434420"/>
            <a:ext cx="8739360" cy="496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CD700-5BB3-41A3-83C7-62D1B35130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7" b="5790"/>
          <a:stretch/>
        </p:blipFill>
        <p:spPr>
          <a:xfrm>
            <a:off x="3958389" y="745959"/>
            <a:ext cx="8233611" cy="61120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A110D7-535D-4960-9D97-BA62D1247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40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43" y="397042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3.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ການໃຫ້ບໍລິການລະບົບອິນເຕີເນັດ.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BFA17-6EB0-466E-B5B2-85016E09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343" y="1209830"/>
            <a:ext cx="10018713" cy="449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3.5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ອິນເຕີເນັດ</a:t>
            </a:r>
            <a:r>
              <a:rPr lang="en-US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 CPE</a:t>
            </a:r>
            <a:endParaRPr lang="en-US" sz="2400" b="0" strike="noStrike" spc="-1" dirty="0">
              <a:latin typeface="Arial"/>
            </a:endParaRPr>
          </a:p>
          <a:p>
            <a:pPr marL="0" indent="0">
              <a:buNone/>
            </a:pP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en-US" dirty="0"/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3DA65FAD-CAD8-4ABA-8F0B-BDA04DE5552C}"/>
              </a:ext>
            </a:extLst>
          </p:cNvPr>
          <p:cNvSpPr txBox="1"/>
          <p:nvPr/>
        </p:nvSpPr>
        <p:spPr>
          <a:xfrm>
            <a:off x="1138320" y="1434420"/>
            <a:ext cx="8739360" cy="4969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endParaRPr lang="en-US" sz="2400" b="0" strike="noStrike" spc="-1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3131A1-7485-4C35-8F78-5F2D2919EF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524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0532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4.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ການໃຫ້ບໍລິການລະບົບສາຍເຊົ່າ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(Lease Line)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55C5-8A8A-4D0C-9E52-36B4EC8E2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20" y="866274"/>
            <a:ext cx="8345308" cy="58834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1A3B6C-32C6-420F-B1EC-C750365E4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90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05320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4.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ການໃຫ້ບໍລິການລະບົບສາຍເຊົ່າ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(Lease Line)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07623-837D-443B-A421-B3301E30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337" y="1208243"/>
            <a:ext cx="8686800" cy="514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976EFE-18A6-477E-97E7-E04099E22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7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0B81-AC40-40DD-A1A8-C958C380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553453"/>
            <a:ext cx="10018713" cy="55345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4. 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ການໃຫ້ບໍລິການລະບົບສາຍເຊົ່າ </a:t>
            </a:r>
            <a:r>
              <a:rPr lang="en-US" dirty="0">
                <a:latin typeface="Phetsarath OT" panose="02000500000000020004" pitchFamily="2" charset="0"/>
                <a:cs typeface="Phetsarath OT" panose="02000500000000020004" pitchFamily="2" charset="0"/>
              </a:rPr>
              <a:t>(Lease Line)</a:t>
            </a:r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.</a:t>
            </a:r>
            <a:b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703363E-4017-4242-A2A3-EF29D7301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20286"/>
              </p:ext>
            </p:extLst>
          </p:nvPr>
        </p:nvGraphicFramePr>
        <p:xfrm>
          <a:off x="1484310" y="1108911"/>
          <a:ext cx="4435227" cy="3739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69">
                  <a:extLst>
                    <a:ext uri="{9D8B030D-6E8A-4147-A177-3AD203B41FA5}">
                      <a16:colId xmlns:a16="http://schemas.microsoft.com/office/drawing/2014/main" val="158437452"/>
                    </a:ext>
                  </a:extLst>
                </a:gridCol>
                <a:gridCol w="1573884">
                  <a:extLst>
                    <a:ext uri="{9D8B030D-6E8A-4147-A177-3AD203B41FA5}">
                      <a16:colId xmlns:a16="http://schemas.microsoft.com/office/drawing/2014/main" val="515343904"/>
                    </a:ext>
                  </a:extLst>
                </a:gridCol>
                <a:gridCol w="2237874">
                  <a:extLst>
                    <a:ext uri="{9D8B030D-6E8A-4147-A177-3AD203B41FA5}">
                      <a16:colId xmlns:a16="http://schemas.microsoft.com/office/drawing/2014/main" val="642077430"/>
                    </a:ext>
                  </a:extLst>
                </a:gridCol>
              </a:tblGrid>
              <a:tr h="2671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ລ/ດ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ຄວາມໄວ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ຄ່າເຊົ່າຕໍ່ເດືອນ ( ກີບ )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77164"/>
                  </a:ext>
                </a:extLst>
              </a:tr>
              <a:tr h="2671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ຫຼື </a:t>
                      </a:r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Package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ລາຄາ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55558"/>
                  </a:ext>
                </a:extLst>
              </a:tr>
              <a:tr h="26713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MPLS ( </a:t>
                      </a:r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ພາຍໃນ )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491054300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512 Kbps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  800,000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604093350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 1,100,000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306115220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1,700,000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769745805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3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2,400,000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945606352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4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2,900,000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4237428002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5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3,400,000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27251169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6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3,800,000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3977635462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7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4,200,000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2429655927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8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4,600,000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408655407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9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5,000,000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1861191290"/>
                  </a:ext>
                </a:extLst>
              </a:tr>
              <a:tr h="2671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10 Mbps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                          5,400,000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8265" marR="8265" marT="8265" marB="0" anchor="b"/>
                </a:tc>
                <a:extLst>
                  <a:ext uri="{0D108BD9-81ED-4DB2-BD59-A6C34878D82A}">
                    <a16:rowId xmlns:a16="http://schemas.microsoft.com/office/drawing/2014/main" val="6254569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0A89BA-4EDB-4A22-A63E-4C3D3CB80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3198"/>
              </p:ext>
            </p:extLst>
          </p:nvPr>
        </p:nvGraphicFramePr>
        <p:xfrm>
          <a:off x="6936375" y="1108910"/>
          <a:ext cx="4252993" cy="5340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4495">
                  <a:extLst>
                    <a:ext uri="{9D8B030D-6E8A-4147-A177-3AD203B41FA5}">
                      <a16:colId xmlns:a16="http://schemas.microsoft.com/office/drawing/2014/main" val="157276271"/>
                    </a:ext>
                  </a:extLst>
                </a:gridCol>
                <a:gridCol w="1396591">
                  <a:extLst>
                    <a:ext uri="{9D8B030D-6E8A-4147-A177-3AD203B41FA5}">
                      <a16:colId xmlns:a16="http://schemas.microsoft.com/office/drawing/2014/main" val="1366374185"/>
                    </a:ext>
                  </a:extLst>
                </a:gridCol>
                <a:gridCol w="2261907">
                  <a:extLst>
                    <a:ext uri="{9D8B030D-6E8A-4147-A177-3AD203B41FA5}">
                      <a16:colId xmlns:a16="http://schemas.microsoft.com/office/drawing/2014/main" val="2794361163"/>
                    </a:ext>
                  </a:extLst>
                </a:gridCol>
              </a:tblGrid>
              <a:tr h="2225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ລ/ດ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ຄວາມໄວ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ຄ່າເຊົ່າຕໍ່ເດືອນ ( ກີບ )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02159"/>
                  </a:ext>
                </a:extLst>
              </a:tr>
              <a:tr h="2225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 ຫຼື </a:t>
                      </a:r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Package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ລາຄາ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23505"/>
                  </a:ext>
                </a:extLst>
              </a:tr>
              <a:tr h="2225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DPLC ( </a:t>
                      </a:r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ພາຍໃນແຂວງ )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653375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1955404265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800,000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436778056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1,000,000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288767959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1,200,000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1683137793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1,400,000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293621937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1,600,000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1775515469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2,100,000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659538569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2,600,000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172753718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3,100,000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4047011600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3,600,000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886792979"/>
                  </a:ext>
                </a:extLst>
              </a:tr>
              <a:tr h="22250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DPLC </a:t>
                      </a:r>
                      <a:r>
                        <a:rPr lang="en-US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( </a:t>
                      </a:r>
                      <a:r>
                        <a:rPr lang="lo-LA" sz="11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ລະຫວ່າງແຂວງ )</a:t>
                      </a:r>
                      <a:endParaRPr lang="lo-LA" sz="11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4821" marR="4821" marT="482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459453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1,000,000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702239970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1,200,000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826302745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1,400,000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1868315971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699649771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Kbps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1,800,000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097259357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2,000,000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973280465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0509829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3,100,000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3249222742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3,600,000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470576200"/>
                  </a:ext>
                </a:extLst>
              </a:tr>
              <a:tr h="222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Mbps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4,100,000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1" marR="4821" marT="4821" marB="0" anchor="b"/>
                </a:tc>
                <a:extLst>
                  <a:ext uri="{0D108BD9-81ED-4DB2-BD59-A6C34878D82A}">
                    <a16:rowId xmlns:a16="http://schemas.microsoft.com/office/drawing/2014/main" val="26118168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55733C-EF22-417C-8CDC-C38DAF204D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37271"/>
              </p:ext>
            </p:extLst>
          </p:nvPr>
        </p:nvGraphicFramePr>
        <p:xfrm>
          <a:off x="1484311" y="4848731"/>
          <a:ext cx="4435226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13">
                  <a:extLst>
                    <a:ext uri="{9D8B030D-6E8A-4147-A177-3AD203B41FA5}">
                      <a16:colId xmlns:a16="http://schemas.microsoft.com/office/drawing/2014/main" val="2946510068"/>
                    </a:ext>
                  </a:extLst>
                </a:gridCol>
                <a:gridCol w="1408612">
                  <a:extLst>
                    <a:ext uri="{9D8B030D-6E8A-4147-A177-3AD203B41FA5}">
                      <a16:colId xmlns:a16="http://schemas.microsoft.com/office/drawing/2014/main" val="2499257966"/>
                    </a:ext>
                  </a:extLst>
                </a:gridCol>
                <a:gridCol w="2427001">
                  <a:extLst>
                    <a:ext uri="{9D8B030D-6E8A-4147-A177-3AD203B41FA5}">
                      <a16:colId xmlns:a16="http://schemas.microsoft.com/office/drawing/2014/main" val="1766496911"/>
                    </a:ext>
                  </a:extLst>
                </a:gridCol>
              </a:tblGrid>
              <a:tr h="2571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lo-LA" sz="1200" u="sng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ໝາຍເຫດ</a:t>
                      </a:r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: </a:t>
                      </a:r>
                      <a:endParaRPr lang="lo-LA" sz="1200" b="1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20447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ຄ່າຕິິດຕັ້ງວົງຈອນສາຍເຊົ່າ ລະບົບ </a:t>
                      </a:r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MPLS : 2.000.000 / 1  </a:t>
                      </a:r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ວົງຈອນ</a:t>
                      </a:r>
                      <a:endParaRPr lang="lo-LA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74278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ຄ່າຕິິດຕັ້ງວົງຈອນສາຍເຊົ່າ ລະບົບ </a:t>
                      </a:r>
                      <a:r>
                        <a:rPr lang="en-US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DPLC : 4.000.000 / 1  </a:t>
                      </a:r>
                      <a:r>
                        <a:rPr lang="lo-LA" sz="1200" u="none" strike="noStrike" dirty="0">
                          <a:effectLst/>
                          <a:latin typeface="Phetsarath OT" panose="02000500000000020004" pitchFamily="2" charset="0"/>
                          <a:cs typeface="Phetsarath OT" panose="02000500000000020004" pitchFamily="2" charset="0"/>
                        </a:rPr>
                        <a:t>ວົງຈອນ</a:t>
                      </a:r>
                      <a:endParaRPr lang="lo-LA" sz="1200" b="0" i="0" u="none" strike="noStrike" dirty="0">
                        <a:solidFill>
                          <a:srgbClr val="000000"/>
                        </a:solidFill>
                        <a:effectLst/>
                        <a:latin typeface="Phetsarath OT" panose="02000500000000020004" pitchFamily="2" charset="0"/>
                        <a:cs typeface="Phetsarath OT" panose="02000500000000020004" pitchFamily="2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35615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73763AF-5973-44F8-B74A-8273FE991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00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209646-7F6C-49E5-B8F2-D0732D6969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3C6779-F6E2-4537-AD28-127CB5D21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12192000" cy="1524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86760F-359F-43B6-807A-AE610A61EA26}"/>
              </a:ext>
            </a:extLst>
          </p:cNvPr>
          <p:cNvSpPr txBox="1"/>
          <p:nvPr/>
        </p:nvSpPr>
        <p:spPr>
          <a:xfrm>
            <a:off x="2387008" y="5803612"/>
            <a:ext cx="8829675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ບໍລິສັດ ອີທີແອລ ຈຳກັດ ສາຂາ</a:t>
            </a:r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ແຂວງຫຼວງພະບາງ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65360-95C2-41CB-AD12-80730E186B44}"/>
              </a:ext>
            </a:extLst>
          </p:cNvPr>
          <p:cNvSpPr/>
          <p:nvPr/>
        </p:nvSpPr>
        <p:spPr>
          <a:xfrm>
            <a:off x="10391498" y="6158924"/>
            <a:ext cx="1539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(</a:t>
            </a:r>
            <a:r>
              <a:rPr lang="lo-LA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ຂອບໃຈ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)</a:t>
            </a:r>
            <a:endParaRPr 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054270-E640-4D49-BC62-B32B69D111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8" y="5333999"/>
            <a:ext cx="3040024" cy="15016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C12ACB-6B6A-4B79-AD33-F756E30B4DD1}"/>
              </a:ext>
            </a:extLst>
          </p:cNvPr>
          <p:cNvSpPr txBox="1"/>
          <p:nvPr/>
        </p:nvSpPr>
        <p:spPr>
          <a:xfrm>
            <a:off x="4699664" y="6388387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ອີທີແອລ</a:t>
            </a:r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ຢູ່ຄຽງຄູ່ທ່ານ ທຸກທີ່ ທຸກເວລາ </a:t>
            </a:r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(ETL Always with you)</a:t>
            </a:r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9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63C6779-F6E2-4537-AD28-127CB5D21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31"/>
            <a:ext cx="12192000" cy="16122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86760F-359F-43B6-807A-AE610A61EA26}"/>
              </a:ext>
            </a:extLst>
          </p:cNvPr>
          <p:cNvSpPr txBox="1"/>
          <p:nvPr/>
        </p:nvSpPr>
        <p:spPr>
          <a:xfrm>
            <a:off x="3015860" y="293437"/>
            <a:ext cx="8829675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lo-L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ບໍລິສັດ ອີທີແອລ ຈຳກັດ ສາຂາ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ແຂວງຫຼວງພະບາງ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065360-95C2-41CB-AD12-80730E186B44}"/>
              </a:ext>
            </a:extLst>
          </p:cNvPr>
          <p:cNvSpPr/>
          <p:nvPr/>
        </p:nvSpPr>
        <p:spPr>
          <a:xfrm>
            <a:off x="10391498" y="6158924"/>
            <a:ext cx="15392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(</a:t>
            </a:r>
            <a:r>
              <a:rPr lang="lo-LA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ຂອບໃຈ</a:t>
            </a:r>
            <a:r>
              <a:rPr lang="en-US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lice0 OT" panose="020B0504020207020204" pitchFamily="34" charset="0"/>
                <a:cs typeface="Alice0 OT" panose="020B0504020207020204" pitchFamily="34" charset="0"/>
              </a:rPr>
              <a:t>)</a:t>
            </a:r>
            <a:endParaRPr lang="en-US" sz="32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8054270-E640-4D49-BC62-B32B69D11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" y="-32171"/>
            <a:ext cx="3040024" cy="15016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9B2502-94DB-4C24-8E0D-8166424CB67F}"/>
              </a:ext>
            </a:extLst>
          </p:cNvPr>
          <p:cNvSpPr/>
          <p:nvPr/>
        </p:nvSpPr>
        <p:spPr>
          <a:xfrm>
            <a:off x="1737767" y="2120801"/>
            <a:ext cx="966963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lo-LA" sz="5400" b="1" u="sng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ເບີໂທຕິດຕໍ່ພົວພັນ:</a:t>
            </a:r>
            <a:endParaRPr lang="en-US" sz="54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endParaRPr lang="lo-LA" sz="4800" b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Phetsarath OT" panose="02000500000000020004" pitchFamily="2" charset="0"/>
              <a:cs typeface="Phetsarath OT" panose="02000500000000020004" pitchFamily="2" charset="0"/>
            </a:endParaRPr>
          </a:p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ພາກສ່ວນບໍລິຫານ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Phetsarath OT" panose="02000500000000020004" pitchFamily="2" charset="0"/>
                <a:cs typeface="Phetsarath OT" panose="02000500000000020004" pitchFamily="2" charset="0"/>
              </a:rPr>
              <a:t>			071 260377</a:t>
            </a:r>
          </a:p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ພາກສ່ວນການຕະຫຼາດ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	071 260005</a:t>
            </a:r>
          </a:p>
          <a:p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- </a:t>
            </a:r>
            <a:r>
              <a:rPr lang="lo-L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ພາກສ່ວນເຕັກນິກ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Phetsarath OT" panose="02000500000000020004" pitchFamily="2" charset="0"/>
                <a:cs typeface="Phetsarath OT" panose="02000500000000020004" pitchFamily="2" charset="0"/>
              </a:rPr>
              <a:t>			071 260000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158503-6334-4A1C-900A-9447AEA16089}"/>
              </a:ext>
            </a:extLst>
          </p:cNvPr>
          <p:cNvSpPr txBox="1"/>
          <p:nvPr/>
        </p:nvSpPr>
        <p:spPr>
          <a:xfrm>
            <a:off x="3246251" y="1060774"/>
            <a:ext cx="6093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ອີທີແອລ</a:t>
            </a:r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ຢູ່ຄຽງຄູ່ທ່ານ ທຸກທີ່ ທຸກເວລາ </a:t>
            </a:r>
            <a:r>
              <a:rPr lang="en-US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(ETL Always with you)</a:t>
            </a:r>
            <a:r>
              <a:rPr lang="lo-LA" sz="1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Phetsarath OT" panose="02000500000000020004" pitchFamily="2" charset="0"/>
                <a:cs typeface="Phetsarath OT" panose="02000500000000020004" pitchFamily="2" charset="0"/>
              </a:rPr>
              <a:t>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2A9E4-D6CB-468D-9AD8-B0CE844C3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  <p:pic>
        <p:nvPicPr>
          <p:cNvPr id="2052" name="Picture 4" descr="ผลการค้นหารูปภาพสำหรับ odf fiber optic">
            <a:extLst>
              <a:ext uri="{FF2B5EF4-FFF2-40B4-BE49-F238E27FC236}">
                <a16:creationId xmlns:a16="http://schemas.microsoft.com/office/drawing/2014/main" id="{9085066C-B098-4A8B-B25E-91756C647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"/>
          <a:stretch/>
        </p:blipFill>
        <p:spPr bwMode="auto">
          <a:xfrm>
            <a:off x="0" y="908352"/>
            <a:ext cx="3923429" cy="35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ผลการค้นหารูปภาพสำหรับ closure fiber optic">
            <a:extLst>
              <a:ext uri="{FF2B5EF4-FFF2-40B4-BE49-F238E27FC236}">
                <a16:creationId xmlns:a16="http://schemas.microsoft.com/office/drawing/2014/main" id="{9CA68837-8B5F-4EDB-A188-CFB01D77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3265">
            <a:off x="5586705" y="1766266"/>
            <a:ext cx="3846232" cy="23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ผลการค้นหารูปภาพสำหรับ closure fiber optic">
            <a:extLst>
              <a:ext uri="{FF2B5EF4-FFF2-40B4-BE49-F238E27FC236}">
                <a16:creationId xmlns:a16="http://schemas.microsoft.com/office/drawing/2014/main" id="{1964F058-BF41-4DC5-B690-B85BF3C0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19904" r="8488" b="20989"/>
          <a:stretch/>
        </p:blipFill>
        <p:spPr bwMode="auto">
          <a:xfrm rot="16911614">
            <a:off x="8445134" y="2027823"/>
            <a:ext cx="3602556" cy="242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ผลการค้นหารูปภาพสำหรับ fc connector">
            <a:extLst>
              <a:ext uri="{FF2B5EF4-FFF2-40B4-BE49-F238E27FC236}">
                <a16:creationId xmlns:a16="http://schemas.microsoft.com/office/drawing/2014/main" id="{773A2C71-7155-43F0-80BB-E177C4A6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655"/>
            <a:ext cx="3923429" cy="23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6FC8E1-3B4A-4657-BF3B-AED2E39D8EA0}"/>
              </a:ext>
            </a:extLst>
          </p:cNvPr>
          <p:cNvSpPr/>
          <p:nvPr/>
        </p:nvSpPr>
        <p:spPr>
          <a:xfrm>
            <a:off x="8178989" y="4886517"/>
            <a:ext cx="13003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Closure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A5156B-DC44-42F2-8412-D0E09542B722}"/>
              </a:ext>
            </a:extLst>
          </p:cNvPr>
          <p:cNvSpPr/>
          <p:nvPr/>
        </p:nvSpPr>
        <p:spPr>
          <a:xfrm>
            <a:off x="2944796" y="1285748"/>
            <a:ext cx="8691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ODF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22A07D-A651-476F-B5AA-5BF040CE3180}"/>
              </a:ext>
            </a:extLst>
          </p:cNvPr>
          <p:cNvSpPr/>
          <p:nvPr/>
        </p:nvSpPr>
        <p:spPr>
          <a:xfrm>
            <a:off x="2902440" y="5949648"/>
            <a:ext cx="17363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Connector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659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Picture 1321">
            <a:extLst>
              <a:ext uri="{FF2B5EF4-FFF2-40B4-BE49-F238E27FC236}">
                <a16:creationId xmlns:a16="http://schemas.microsoft.com/office/drawing/2014/main" id="{E9540D7F-ABE6-4495-B187-BAEB182EF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" y="0"/>
            <a:ext cx="909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8805A93A-CB8C-430B-A25C-F1BC0BD61088}"/>
              </a:ext>
            </a:extLst>
          </p:cNvPr>
          <p:cNvSpPr/>
          <p:nvPr/>
        </p:nvSpPr>
        <p:spPr>
          <a:xfrm flipV="1">
            <a:off x="2104657" y="838210"/>
            <a:ext cx="9025200" cy="311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rgbClr val="000000"/>
            </a:solidFill>
            <a:custDash>
              <a:ds d="100000" sp="1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82E001D3-BC22-4EB0-9358-CAF581911C37}"/>
              </a:ext>
            </a:extLst>
          </p:cNvPr>
          <p:cNvSpPr/>
          <p:nvPr/>
        </p:nvSpPr>
        <p:spPr>
          <a:xfrm>
            <a:off x="1719429" y="111850"/>
            <a:ext cx="2859250" cy="1907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oper Black"/>
              </a:rPr>
              <a:t>IP - Transit </a:t>
            </a:r>
            <a:endParaRPr lang="en-US" sz="3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000000"/>
                </a:solidFill>
                <a:latin typeface="Cooper Black"/>
              </a:rPr>
              <a:t>Timeline</a:t>
            </a:r>
            <a:endParaRPr lang="en-US" sz="3600" b="0" strike="noStrike" spc="-1" dirty="0"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0FF23F49-92D6-4437-94F8-AA2D5A7D2DBD}"/>
              </a:ext>
            </a:extLst>
          </p:cNvPr>
          <p:cNvSpPr/>
          <p:nvPr/>
        </p:nvSpPr>
        <p:spPr>
          <a:xfrm>
            <a:off x="9988297" y="1035850"/>
            <a:ext cx="159480" cy="197640"/>
          </a:xfrm>
          <a:prstGeom prst="ellipse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DF44A0F1-4756-4F6B-9C1C-2966B05FFAF2}"/>
              </a:ext>
            </a:extLst>
          </p:cNvPr>
          <p:cNvSpPr/>
          <p:nvPr/>
        </p:nvSpPr>
        <p:spPr>
          <a:xfrm>
            <a:off x="3621697" y="3258490"/>
            <a:ext cx="159480" cy="197640"/>
          </a:xfrm>
          <a:prstGeom prst="ellipse">
            <a:avLst/>
          </a:prstGeom>
          <a:gradFill rotWithShape="0"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0BEBD07D-892A-4A6F-B871-AADE2A878AA2}"/>
              </a:ext>
            </a:extLst>
          </p:cNvPr>
          <p:cNvSpPr/>
          <p:nvPr/>
        </p:nvSpPr>
        <p:spPr>
          <a:xfrm>
            <a:off x="5203177" y="2729650"/>
            <a:ext cx="159480" cy="197640"/>
          </a:xfrm>
          <a:prstGeom prst="ellipse">
            <a:avLst/>
          </a:prstGeom>
          <a:gradFill rotWithShape="0"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>
            <a:noFill/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0F6EB583-9BE5-40CA-9C0C-67CDF17B97A0}"/>
              </a:ext>
            </a:extLst>
          </p:cNvPr>
          <p:cNvSpPr/>
          <p:nvPr/>
        </p:nvSpPr>
        <p:spPr>
          <a:xfrm>
            <a:off x="6704017" y="2181370"/>
            <a:ext cx="159480" cy="1976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>
            <a:extLst>
              <a:ext uri="{FF2B5EF4-FFF2-40B4-BE49-F238E27FC236}">
                <a16:creationId xmlns:a16="http://schemas.microsoft.com/office/drawing/2014/main" id="{A4C00C87-9F61-4D7C-8FF8-EB03E160AD86}"/>
              </a:ext>
            </a:extLst>
          </p:cNvPr>
          <p:cNvSpPr/>
          <p:nvPr/>
        </p:nvSpPr>
        <p:spPr>
          <a:xfrm>
            <a:off x="2080177" y="3787690"/>
            <a:ext cx="159480" cy="197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8">
            <a:extLst>
              <a:ext uri="{FF2B5EF4-FFF2-40B4-BE49-F238E27FC236}">
                <a16:creationId xmlns:a16="http://schemas.microsoft.com/office/drawing/2014/main" id="{12A25552-18B4-4A4A-96E1-E9506CF5EA38}"/>
              </a:ext>
            </a:extLst>
          </p:cNvPr>
          <p:cNvSpPr/>
          <p:nvPr/>
        </p:nvSpPr>
        <p:spPr>
          <a:xfrm>
            <a:off x="1712331" y="2497890"/>
            <a:ext cx="1050120" cy="10882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200" b="1" strike="noStrike" spc="-1">
                <a:solidFill>
                  <a:srgbClr val="FFFFFF"/>
                </a:solidFill>
                <a:latin typeface="Calibri"/>
              </a:rPr>
              <a:t>3155 Mbps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2" name="CustomShape 9">
            <a:extLst>
              <a:ext uri="{FF2B5EF4-FFF2-40B4-BE49-F238E27FC236}">
                <a16:creationId xmlns:a16="http://schemas.microsoft.com/office/drawing/2014/main" id="{18B5AE06-930D-483A-8BD9-A063DD0A6BA3}"/>
              </a:ext>
            </a:extLst>
          </p:cNvPr>
          <p:cNvSpPr/>
          <p:nvPr/>
        </p:nvSpPr>
        <p:spPr>
          <a:xfrm>
            <a:off x="3089084" y="1910010"/>
            <a:ext cx="1179720" cy="1088280"/>
          </a:xfrm>
          <a:prstGeom prst="ellipse">
            <a:avLst/>
          </a:prstGeom>
          <a:gradFill rotWithShape="0"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b="1" strike="noStrike" spc="-1">
                <a:solidFill>
                  <a:srgbClr val="FFFFFF"/>
                </a:solidFill>
                <a:latin typeface="Calibri"/>
              </a:rPr>
              <a:t>4055 Mbps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13" name="CustomShape 10">
            <a:extLst>
              <a:ext uri="{FF2B5EF4-FFF2-40B4-BE49-F238E27FC236}">
                <a16:creationId xmlns:a16="http://schemas.microsoft.com/office/drawing/2014/main" id="{C6AF6978-6BC2-40D2-BBED-8561F3166C73}"/>
              </a:ext>
            </a:extLst>
          </p:cNvPr>
          <p:cNvSpPr/>
          <p:nvPr/>
        </p:nvSpPr>
        <p:spPr>
          <a:xfrm>
            <a:off x="4682445" y="1364380"/>
            <a:ext cx="1232280" cy="1132200"/>
          </a:xfrm>
          <a:prstGeom prst="ellipse">
            <a:avLst/>
          </a:prstGeom>
          <a:gradFill rotWithShape="0"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>
                <a:solidFill>
                  <a:srgbClr val="FFFFFF"/>
                </a:solidFill>
                <a:latin typeface="Calibri"/>
              </a:rPr>
              <a:t>4855 Mbps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4" name="CustomShape 11">
            <a:extLst>
              <a:ext uri="{FF2B5EF4-FFF2-40B4-BE49-F238E27FC236}">
                <a16:creationId xmlns:a16="http://schemas.microsoft.com/office/drawing/2014/main" id="{73E5032C-E44D-4555-BA1E-975345E61AE9}"/>
              </a:ext>
            </a:extLst>
          </p:cNvPr>
          <p:cNvSpPr/>
          <p:nvPr/>
        </p:nvSpPr>
        <p:spPr>
          <a:xfrm>
            <a:off x="6146983" y="827889"/>
            <a:ext cx="1206720" cy="1088280"/>
          </a:xfrm>
          <a:prstGeom prst="ellipse">
            <a:avLst/>
          </a:prstGeom>
          <a:solidFill>
            <a:srgbClr val="FF66CC"/>
          </a:solidFill>
          <a:ln>
            <a:solidFill>
              <a:srgbClr val="FF66CC"/>
            </a:solidFill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500" b="1" strike="noStrike" spc="-1" dirty="0">
                <a:solidFill>
                  <a:srgbClr val="FFFFFF"/>
                </a:solidFill>
                <a:latin typeface="Calibri"/>
              </a:rPr>
              <a:t>5455 Mbps</a:t>
            </a:r>
            <a:endParaRPr lang="en-US" sz="1500" b="0" strike="noStrike" spc="-1" dirty="0">
              <a:latin typeface="Arial"/>
            </a:endParaRPr>
          </a:p>
        </p:txBody>
      </p:sp>
      <p:sp>
        <p:nvSpPr>
          <p:cNvPr id="15" name="CustomShape 12">
            <a:extLst>
              <a:ext uri="{FF2B5EF4-FFF2-40B4-BE49-F238E27FC236}">
                <a16:creationId xmlns:a16="http://schemas.microsoft.com/office/drawing/2014/main" id="{070312BB-3537-4137-AE6F-BFC3860558B7}"/>
              </a:ext>
            </a:extLst>
          </p:cNvPr>
          <p:cNvSpPr/>
          <p:nvPr/>
        </p:nvSpPr>
        <p:spPr>
          <a:xfrm>
            <a:off x="9402063" y="8770"/>
            <a:ext cx="1183320" cy="1027080"/>
          </a:xfrm>
          <a:prstGeom prst="ellipse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>
            <a:noFill/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FFFF"/>
                </a:solidFill>
                <a:latin typeface="Calibri"/>
              </a:rPr>
              <a:t>15695 Mbps </a:t>
            </a:r>
            <a:r>
              <a:rPr lang="en-US" sz="1400" b="1" strike="noStrike" spc="-1" dirty="0">
                <a:solidFill>
                  <a:srgbClr val="FF0000"/>
                </a:solidFill>
                <a:latin typeface="Calibri"/>
              </a:rPr>
              <a:t>+</a:t>
            </a:r>
            <a:r>
              <a:rPr lang="en-US" sz="1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1400" b="1" strike="noStrike" spc="-1" dirty="0">
                <a:solidFill>
                  <a:srgbClr val="FF0000"/>
                </a:solidFill>
                <a:latin typeface="Calibri"/>
              </a:rPr>
              <a:t>10 Gbps</a:t>
            </a:r>
            <a:endParaRPr lang="en-US" sz="1400" b="0" strike="noStrike" spc="-1" dirty="0">
              <a:latin typeface="Arial"/>
            </a:endParaRPr>
          </a:p>
        </p:txBody>
      </p:sp>
      <p:sp>
        <p:nvSpPr>
          <p:cNvPr id="16" name="CustomShape 13">
            <a:extLst>
              <a:ext uri="{FF2B5EF4-FFF2-40B4-BE49-F238E27FC236}">
                <a16:creationId xmlns:a16="http://schemas.microsoft.com/office/drawing/2014/main" id="{26851F85-E506-4363-8A2C-1F29255CEB1B}"/>
              </a:ext>
            </a:extLst>
          </p:cNvPr>
          <p:cNvSpPr/>
          <p:nvPr/>
        </p:nvSpPr>
        <p:spPr>
          <a:xfrm>
            <a:off x="8339137" y="1652530"/>
            <a:ext cx="159480" cy="197640"/>
          </a:xfrm>
          <a:prstGeom prst="ellipse">
            <a:avLst/>
          </a:prstGeom>
          <a:solidFill>
            <a:srgbClr val="333F4F"/>
          </a:solidFill>
          <a:ln>
            <a:solidFill>
              <a:srgbClr val="333F4F"/>
            </a:solidFill>
          </a:ln>
          <a:effectLst>
            <a:outerShdw dist="19080" dir="5400000">
              <a:srgbClr val="000000">
                <a:alpha val="6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" name="CustomShape 14">
            <a:extLst>
              <a:ext uri="{FF2B5EF4-FFF2-40B4-BE49-F238E27FC236}">
                <a16:creationId xmlns:a16="http://schemas.microsoft.com/office/drawing/2014/main" id="{9B8DED98-6799-484A-AF38-F4DF3AE5D11A}"/>
              </a:ext>
            </a:extLst>
          </p:cNvPr>
          <p:cNvSpPr/>
          <p:nvPr/>
        </p:nvSpPr>
        <p:spPr>
          <a:xfrm>
            <a:off x="7804268" y="292001"/>
            <a:ext cx="1183320" cy="1092240"/>
          </a:xfrm>
          <a:prstGeom prst="ellipse">
            <a:avLst/>
          </a:prstGeom>
          <a:solidFill>
            <a:srgbClr val="333F4F"/>
          </a:solidFill>
          <a:ln>
            <a:solidFill>
              <a:srgbClr val="767171"/>
            </a:solidFill>
          </a:ln>
          <a:effectLst>
            <a:outerShdw dist="228593" dir="2700000">
              <a:srgbClr val="000000">
                <a:alpha val="3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300" b="1" strike="noStrike" spc="-1">
                <a:solidFill>
                  <a:srgbClr val="FFFFFF"/>
                </a:solidFill>
                <a:latin typeface="Calibri"/>
              </a:rPr>
              <a:t>15695 Mbps</a:t>
            </a:r>
            <a:endParaRPr lang="en-US" sz="1300" b="0" strike="noStrike" spc="-1">
              <a:latin typeface="Arial"/>
            </a:endParaRPr>
          </a:p>
        </p:txBody>
      </p:sp>
      <p:sp>
        <p:nvSpPr>
          <p:cNvPr id="18" name="CustomShape 15">
            <a:extLst>
              <a:ext uri="{FF2B5EF4-FFF2-40B4-BE49-F238E27FC236}">
                <a16:creationId xmlns:a16="http://schemas.microsoft.com/office/drawing/2014/main" id="{3CF8AD89-8AE8-4AF7-A75F-6EE7C85DE652}"/>
              </a:ext>
            </a:extLst>
          </p:cNvPr>
          <p:cNvSpPr/>
          <p:nvPr/>
        </p:nvSpPr>
        <p:spPr>
          <a:xfrm>
            <a:off x="1808377" y="3703090"/>
            <a:ext cx="1669320" cy="225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Arial Narrow"/>
              </a:rPr>
              <a:t>2015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CAT = 1600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UIH = 900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FPT = 300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CT = 155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TRUE =200 Mbps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9" name="CustomShape 16">
            <a:extLst>
              <a:ext uri="{FF2B5EF4-FFF2-40B4-BE49-F238E27FC236}">
                <a16:creationId xmlns:a16="http://schemas.microsoft.com/office/drawing/2014/main" id="{7CD0A3A6-1B9E-4552-96AF-4C884C053DF3}"/>
              </a:ext>
            </a:extLst>
          </p:cNvPr>
          <p:cNvSpPr/>
          <p:nvPr/>
        </p:nvSpPr>
        <p:spPr>
          <a:xfrm>
            <a:off x="3279697" y="3401050"/>
            <a:ext cx="1676880" cy="20570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Arial Narrow"/>
              </a:rPr>
              <a:t>2016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CAT =2500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UIH = 900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FPT = 300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CT = 155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TRUE =200Mbps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0" name="CustomShape 17">
            <a:extLst>
              <a:ext uri="{FF2B5EF4-FFF2-40B4-BE49-F238E27FC236}">
                <a16:creationId xmlns:a16="http://schemas.microsoft.com/office/drawing/2014/main" id="{2A49C4EE-B506-4DA3-8CAA-7990FDF8C31A}"/>
              </a:ext>
            </a:extLst>
          </p:cNvPr>
          <p:cNvSpPr/>
          <p:nvPr/>
        </p:nvSpPr>
        <p:spPr>
          <a:xfrm>
            <a:off x="4862977" y="3106930"/>
            <a:ext cx="2200680" cy="225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rial Narrow"/>
              </a:rPr>
              <a:t>2017</a:t>
            </a:r>
            <a:endParaRPr lang="en-US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CAT = 3000 Mbps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UIH = 900 Mbps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FPT	= 300 Mbps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CT =155 Mbps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TRUE=200 Mbps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 Narrow"/>
              </a:rPr>
              <a:t>VNPT=300 Mbps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1" name="CustomShape 18">
            <a:extLst>
              <a:ext uri="{FF2B5EF4-FFF2-40B4-BE49-F238E27FC236}">
                <a16:creationId xmlns:a16="http://schemas.microsoft.com/office/drawing/2014/main" id="{EF8B30A0-9E8C-495E-8870-D6F41FB3E756}"/>
              </a:ext>
            </a:extLst>
          </p:cNvPr>
          <p:cNvSpPr/>
          <p:nvPr/>
        </p:nvSpPr>
        <p:spPr>
          <a:xfrm>
            <a:off x="6594577" y="1841170"/>
            <a:ext cx="1690560" cy="34837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Arial Narrow"/>
              </a:rPr>
              <a:t>2018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CAT = 3000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UIH = 1450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FPT = 300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CT =	155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TRUE=250 Mbps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 Narrow"/>
              </a:rPr>
              <a:t>VNPT= 300 Mbps</a:t>
            </a: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2" name="CustomShape 19">
            <a:extLst>
              <a:ext uri="{FF2B5EF4-FFF2-40B4-BE49-F238E27FC236}">
                <a16:creationId xmlns:a16="http://schemas.microsoft.com/office/drawing/2014/main" id="{D8A58919-9353-49F7-AEC3-46D28AF6B641}"/>
              </a:ext>
            </a:extLst>
          </p:cNvPr>
          <p:cNvSpPr/>
          <p:nvPr/>
        </p:nvSpPr>
        <p:spPr>
          <a:xfrm>
            <a:off x="8263177" y="1732450"/>
            <a:ext cx="1652760" cy="35744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000000"/>
                </a:solidFill>
                <a:latin typeface="Arial Narrow"/>
              </a:rPr>
              <a:t>2019</a:t>
            </a:r>
            <a:endParaRPr lang="en-US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CAT= 3000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UIH= 1450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FPT = 300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CT=  155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TRUE =250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VNPT = 300 Mbps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Equinix IX=  5Gbps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Cogent =  1 Gbps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Telia =  2 Gbps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PCCW = 1 Gbps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 Narrow"/>
              </a:rPr>
              <a:t>CMI =  1 Gbps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sp>
        <p:nvSpPr>
          <p:cNvPr id="23" name="CustomShape 20">
            <a:extLst>
              <a:ext uri="{FF2B5EF4-FFF2-40B4-BE49-F238E27FC236}">
                <a16:creationId xmlns:a16="http://schemas.microsoft.com/office/drawing/2014/main" id="{CF0E9DEB-E909-4238-98CC-C8947E2F2B9C}"/>
              </a:ext>
            </a:extLst>
          </p:cNvPr>
          <p:cNvSpPr/>
          <p:nvPr/>
        </p:nvSpPr>
        <p:spPr>
          <a:xfrm>
            <a:off x="9954457" y="1328530"/>
            <a:ext cx="1877400" cy="4700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rial Narrow"/>
              </a:rPr>
              <a:t>  2020</a:t>
            </a:r>
            <a:endParaRPr lang="en-US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CAT= 3000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UIH= 1450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FPT = 300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CT= 155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TRUE=250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VNPT=300 Mbp</a:t>
            </a:r>
            <a:r>
              <a:rPr lang="en-US" sz="1500" b="0" strike="noStrike" spc="-1" dirty="0">
                <a:solidFill>
                  <a:srgbClr val="000000"/>
                </a:solidFill>
                <a:latin typeface="Arial Narrow"/>
              </a:rPr>
              <a:t>s</a:t>
            </a:r>
            <a:endParaRPr lang="en-US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5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latin typeface="Arial Narrow"/>
              </a:rPr>
              <a:t>    Equinix  SG1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Equinix IX =  5 Gbps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Cogent =  1 Gbps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Telia =  2 Gbps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PCCW	=  1 Gbps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 Narrow"/>
              </a:rPr>
              <a:t>CMI =   1 Mbps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 dirty="0">
                <a:solidFill>
                  <a:srgbClr val="FF0000"/>
                </a:solidFill>
                <a:latin typeface="Arial Narrow"/>
              </a:rPr>
              <a:t> </a:t>
            </a:r>
            <a:r>
              <a:rPr lang="en-US" sz="2200" b="1" strike="noStrike" spc="-1" dirty="0">
                <a:solidFill>
                  <a:srgbClr val="FF0000"/>
                </a:solidFill>
                <a:latin typeface="Arial Narrow"/>
              </a:rPr>
              <a:t>   </a:t>
            </a:r>
            <a:r>
              <a:rPr lang="en-US" sz="2000" b="1" strike="noStrike" spc="-1" dirty="0">
                <a:solidFill>
                  <a:srgbClr val="FF0000"/>
                </a:solidFill>
                <a:latin typeface="Arial Narrow"/>
              </a:rPr>
              <a:t>  Equinix  HK1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FF0000"/>
                </a:solidFill>
                <a:latin typeface="Arial Narrow"/>
              </a:rPr>
              <a:t>         10 Gbps</a:t>
            </a: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 dirty="0">
              <a:latin typeface="Arial"/>
            </a:endParaRPr>
          </a:p>
        </p:txBody>
      </p:sp>
      <p:pic>
        <p:nvPicPr>
          <p:cNvPr id="24" name="Picture 31">
            <a:extLst>
              <a:ext uri="{FF2B5EF4-FFF2-40B4-BE49-F238E27FC236}">
                <a16:creationId xmlns:a16="http://schemas.microsoft.com/office/drawing/2014/main" id="{8C9DD14B-741C-4A04-B5A4-9196FD2D4A82}"/>
              </a:ext>
            </a:extLst>
          </p:cNvPr>
          <p:cNvPicPr/>
          <p:nvPr/>
        </p:nvPicPr>
        <p:blipFill>
          <a:blip r:embed="rId2"/>
          <a:srcRect t="16168" b="26461"/>
          <a:stretch/>
        </p:blipFill>
        <p:spPr>
          <a:xfrm>
            <a:off x="1600809" y="5775470"/>
            <a:ext cx="549000" cy="637200"/>
          </a:xfrm>
          <a:prstGeom prst="rect">
            <a:avLst/>
          </a:prstGeom>
          <a:ln>
            <a:noFill/>
          </a:ln>
        </p:spPr>
      </p:pic>
      <p:pic>
        <p:nvPicPr>
          <p:cNvPr id="25" name="Picture 32">
            <a:extLst>
              <a:ext uri="{FF2B5EF4-FFF2-40B4-BE49-F238E27FC236}">
                <a16:creationId xmlns:a16="http://schemas.microsoft.com/office/drawing/2014/main" id="{1CB36816-95CF-4022-8549-42AB0DD33582}"/>
              </a:ext>
            </a:extLst>
          </p:cNvPr>
          <p:cNvPicPr/>
          <p:nvPr/>
        </p:nvPicPr>
        <p:blipFill>
          <a:blip r:embed="rId3"/>
          <a:srcRect l="8970" t="26155" r="9928" b="27499"/>
          <a:stretch/>
        </p:blipFill>
        <p:spPr>
          <a:xfrm>
            <a:off x="2258529" y="5924870"/>
            <a:ext cx="693360" cy="490680"/>
          </a:xfrm>
          <a:prstGeom prst="rect">
            <a:avLst/>
          </a:prstGeom>
          <a:ln>
            <a:noFill/>
          </a:ln>
        </p:spPr>
      </p:pic>
      <p:pic>
        <p:nvPicPr>
          <p:cNvPr id="26" name="Picture 33">
            <a:extLst>
              <a:ext uri="{FF2B5EF4-FFF2-40B4-BE49-F238E27FC236}">
                <a16:creationId xmlns:a16="http://schemas.microsoft.com/office/drawing/2014/main" id="{AA10EBFD-F992-44CC-AE6B-B7E5C7ED969F}"/>
              </a:ext>
            </a:extLst>
          </p:cNvPr>
          <p:cNvPicPr/>
          <p:nvPr/>
        </p:nvPicPr>
        <p:blipFill>
          <a:blip r:embed="rId4"/>
          <a:srcRect l="11994" t="16311" r="8399" b="15438"/>
          <a:stretch/>
        </p:blipFill>
        <p:spPr>
          <a:xfrm>
            <a:off x="3072849" y="5752070"/>
            <a:ext cx="640440" cy="679680"/>
          </a:xfrm>
          <a:prstGeom prst="rect">
            <a:avLst/>
          </a:prstGeom>
          <a:ln>
            <a:noFill/>
          </a:ln>
        </p:spPr>
      </p:pic>
      <p:pic>
        <p:nvPicPr>
          <p:cNvPr id="27" name="Picture 34">
            <a:extLst>
              <a:ext uri="{FF2B5EF4-FFF2-40B4-BE49-F238E27FC236}">
                <a16:creationId xmlns:a16="http://schemas.microsoft.com/office/drawing/2014/main" id="{38E55867-304F-4A50-B481-B6B4552AC215}"/>
              </a:ext>
            </a:extLst>
          </p:cNvPr>
          <p:cNvPicPr/>
          <p:nvPr/>
        </p:nvPicPr>
        <p:blipFill>
          <a:blip r:embed="rId5"/>
          <a:srcRect l="12591" t="19547" r="14143" b="17237"/>
          <a:stretch/>
        </p:blipFill>
        <p:spPr>
          <a:xfrm>
            <a:off x="3815889" y="5924870"/>
            <a:ext cx="893520" cy="537480"/>
          </a:xfrm>
          <a:prstGeom prst="rect">
            <a:avLst/>
          </a:prstGeom>
          <a:ln>
            <a:noFill/>
          </a:ln>
        </p:spPr>
      </p:pic>
      <p:pic>
        <p:nvPicPr>
          <p:cNvPr id="28" name="Picture 35">
            <a:extLst>
              <a:ext uri="{FF2B5EF4-FFF2-40B4-BE49-F238E27FC236}">
                <a16:creationId xmlns:a16="http://schemas.microsoft.com/office/drawing/2014/main" id="{40C2BD2A-F284-44C5-A85F-AF0B9AEE2664}"/>
              </a:ext>
            </a:extLst>
          </p:cNvPr>
          <p:cNvPicPr/>
          <p:nvPr/>
        </p:nvPicPr>
        <p:blipFill>
          <a:blip r:embed="rId6"/>
          <a:srcRect l="23343" t="24366" r="23915" b="31901"/>
          <a:stretch/>
        </p:blipFill>
        <p:spPr>
          <a:xfrm>
            <a:off x="4866729" y="5989670"/>
            <a:ext cx="816120" cy="468000"/>
          </a:xfrm>
          <a:prstGeom prst="rect">
            <a:avLst/>
          </a:prstGeom>
          <a:ln>
            <a:noFill/>
          </a:ln>
        </p:spPr>
      </p:pic>
      <p:pic>
        <p:nvPicPr>
          <p:cNvPr id="29" name="Picture 36">
            <a:extLst>
              <a:ext uri="{FF2B5EF4-FFF2-40B4-BE49-F238E27FC236}">
                <a16:creationId xmlns:a16="http://schemas.microsoft.com/office/drawing/2014/main" id="{98DBE209-2068-4296-8C9F-11050558BCB2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5869329" y="5734070"/>
            <a:ext cx="493200" cy="700200"/>
          </a:xfrm>
          <a:prstGeom prst="rect">
            <a:avLst/>
          </a:prstGeom>
          <a:ln>
            <a:noFill/>
          </a:ln>
        </p:spPr>
      </p:pic>
      <p:pic>
        <p:nvPicPr>
          <p:cNvPr id="30" name="Picture 37">
            <a:extLst>
              <a:ext uri="{FF2B5EF4-FFF2-40B4-BE49-F238E27FC236}">
                <a16:creationId xmlns:a16="http://schemas.microsoft.com/office/drawing/2014/main" id="{D9DC6FA6-530E-45EE-86AB-1E3480E3025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557289" y="5943950"/>
            <a:ext cx="788040" cy="472320"/>
          </a:xfrm>
          <a:prstGeom prst="rect">
            <a:avLst/>
          </a:prstGeom>
          <a:ln>
            <a:noFill/>
          </a:ln>
        </p:spPr>
      </p:pic>
      <p:pic>
        <p:nvPicPr>
          <p:cNvPr id="31" name="Picture 38">
            <a:extLst>
              <a:ext uri="{FF2B5EF4-FFF2-40B4-BE49-F238E27FC236}">
                <a16:creationId xmlns:a16="http://schemas.microsoft.com/office/drawing/2014/main" id="{1A5D3124-2190-4D32-BE43-413A46D0BDEC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487529" y="6059150"/>
            <a:ext cx="987120" cy="402840"/>
          </a:xfrm>
          <a:prstGeom prst="rect">
            <a:avLst/>
          </a:prstGeom>
          <a:ln>
            <a:noFill/>
          </a:ln>
        </p:spPr>
      </p:pic>
      <p:pic>
        <p:nvPicPr>
          <p:cNvPr id="32" name="Picture 39">
            <a:extLst>
              <a:ext uri="{FF2B5EF4-FFF2-40B4-BE49-F238E27FC236}">
                <a16:creationId xmlns:a16="http://schemas.microsoft.com/office/drawing/2014/main" id="{3EA3CFE7-6769-447F-9D69-069A2A3E753A}"/>
              </a:ext>
            </a:extLst>
          </p:cNvPr>
          <p:cNvPicPr/>
          <p:nvPr/>
        </p:nvPicPr>
        <p:blipFill>
          <a:blip r:embed="rId10"/>
          <a:stretch/>
        </p:blipFill>
        <p:spPr>
          <a:xfrm>
            <a:off x="8613609" y="6052670"/>
            <a:ext cx="726840" cy="352440"/>
          </a:xfrm>
          <a:prstGeom prst="rect">
            <a:avLst/>
          </a:prstGeom>
          <a:ln>
            <a:noFill/>
          </a:ln>
        </p:spPr>
      </p:pic>
      <p:pic>
        <p:nvPicPr>
          <p:cNvPr id="33" name="Picture 40">
            <a:extLst>
              <a:ext uri="{FF2B5EF4-FFF2-40B4-BE49-F238E27FC236}">
                <a16:creationId xmlns:a16="http://schemas.microsoft.com/office/drawing/2014/main" id="{88C36E2E-BBB6-4EAD-B776-1397C728C8AC}"/>
              </a:ext>
            </a:extLst>
          </p:cNvPr>
          <p:cNvPicPr/>
          <p:nvPr/>
        </p:nvPicPr>
        <p:blipFill>
          <a:blip r:embed="rId11"/>
          <a:stretch/>
        </p:blipFill>
        <p:spPr>
          <a:xfrm>
            <a:off x="9454209" y="6010910"/>
            <a:ext cx="996480" cy="484200"/>
          </a:xfrm>
          <a:prstGeom prst="rect">
            <a:avLst/>
          </a:prstGeom>
          <a:ln>
            <a:noFill/>
          </a:ln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2A737CF5-2E63-4D10-8E30-529301F7A5BB}"/>
              </a:ext>
            </a:extLst>
          </p:cNvPr>
          <p:cNvPicPr/>
          <p:nvPr/>
        </p:nvPicPr>
        <p:blipFill>
          <a:blip r:embed="rId12"/>
          <a:srcRect l="10727" t="22795" r="11233" b="24961"/>
          <a:stretch/>
        </p:blipFill>
        <p:spPr>
          <a:xfrm>
            <a:off x="10576329" y="5902910"/>
            <a:ext cx="1130760" cy="502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57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F5701-C29F-4D60-8688-91984F15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948" y="146222"/>
            <a:ext cx="10018713" cy="920578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o-LA" u="sng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ລະບົບເຄືອຂ່າຍຂອງ ອທອ</a:t>
            </a:r>
            <a:endParaRPr lang="en-US" u="sng" dirty="0">
              <a:latin typeface="Phetsarath OT" panose="02000500000000020004" pitchFamily="2" charset="0"/>
              <a:cs typeface="Phetsarath OT" panose="02000500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E032-65B1-45C6-93A1-A048057F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730" y="1066800"/>
            <a:ext cx="10018713" cy="3124201"/>
          </a:xfrm>
        </p:spPr>
        <p:txBody>
          <a:bodyPr>
            <a:normAutofit/>
          </a:bodyPr>
          <a:lstStyle/>
          <a:p>
            <a:r>
              <a:rPr lang="lo-LA" dirty="0">
                <a:latin typeface="Phetsarath OT" panose="02000500000000020004" pitchFamily="2" charset="0"/>
                <a:cs typeface="Phetsarath OT" panose="02000500000000020004" pitchFamily="2" charset="0"/>
              </a:rPr>
              <a:t>ລະບົບເຄື່ອງສົ່ງທີ່ນຳໃຊ້ໃນສາຂາແຂວງມີ: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PDH</a:t>
            </a:r>
            <a:r>
              <a:rPr lang="lo-LA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Plesiochronous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Digital Hierarchy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SDH =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Synchronous Digital Hierarchy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 = Aeronautical Telecommunication Network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DWDM = </a:t>
            </a:r>
            <a:r>
              <a:rPr lang="en-US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Dense Wavelength Division Multiplexing</a:t>
            </a: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28F4DF-1E69-4DBB-B4D6-310C83181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520" cy="5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1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877</TotalTime>
  <Words>2479</Words>
  <Application>Microsoft Office PowerPoint</Application>
  <PresentationFormat>Widescreen</PresentationFormat>
  <Paragraphs>573</Paragraphs>
  <Slides>58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6" baseType="lpstr">
      <vt:lpstr>Alice0 OT</vt:lpstr>
      <vt:lpstr>Alice2 MX</vt:lpstr>
      <vt:lpstr>Angsana New</vt:lpstr>
      <vt:lpstr>Arial</vt:lpstr>
      <vt:lpstr>Arial</vt:lpstr>
      <vt:lpstr>Arial Narrow</vt:lpstr>
      <vt:lpstr>Calibri</vt:lpstr>
      <vt:lpstr>Cooper Black</vt:lpstr>
      <vt:lpstr>Corbel</vt:lpstr>
      <vt:lpstr>Lao_Kinnaly</vt:lpstr>
      <vt:lpstr>NokiaPureHeadline</vt:lpstr>
      <vt:lpstr>Phetsarath OT</vt:lpstr>
      <vt:lpstr>Raleway</vt:lpstr>
      <vt:lpstr>Symbol</vt:lpstr>
      <vt:lpstr>Tahoma</vt:lpstr>
      <vt:lpstr>Times New Roman</vt:lpstr>
      <vt:lpstr>Wingdings</vt:lpstr>
      <vt:lpstr>Parallax</vt:lpstr>
      <vt:lpstr>ລະບົບເຄືອຂ່າຍ ແລະ ການໃຫ້ບໍລິການ ຂອງ ບໍລິສັດ ອີທີແອລ ຈຳກັດ</vt:lpstr>
      <vt:lpstr>ຈຸດປະສົງຂອງຫົວຂໍ້ທີ່ຈະນຳມາສະເໜີ:</vt:lpstr>
      <vt:lpstr>I. ລະບົບເຄືອຂ່າຍຂອງ ອທອ</vt:lpstr>
      <vt:lpstr>I. ລະບົບເຄືອຂ່າຍຂອງ ອທອ</vt:lpstr>
      <vt:lpstr>I. ລະບົບເຄືອຂ່າຍຂອງ ອທອ</vt:lpstr>
      <vt:lpstr>I. ລະບົບເຄືອຂ່າຍຂອງ ອທອ</vt:lpstr>
      <vt:lpstr>PowerPoint Presentation</vt:lpstr>
      <vt:lpstr>PowerPoint Presentation</vt:lpstr>
      <vt:lpstr>I. ລະບົບເຄືອຂ່າຍຂອງ ອທອ</vt:lpstr>
      <vt:lpstr>I. ລະບົບເຄືອຂ່າຍຂອງ ອທອ</vt:lpstr>
      <vt:lpstr>I. ລະບົບເຄືອຂ່າຍຂອງ ອທອ</vt:lpstr>
      <vt:lpstr>I. ລະບົບເຄືອຂ່າຍຂອງ ອທອ</vt:lpstr>
      <vt:lpstr>I. ລະບົບເຄືອຂ່າຍຂອງ ອທອ</vt:lpstr>
      <vt:lpstr>PowerPoint Presentation</vt:lpstr>
      <vt:lpstr>I. ລະບົບເຄືອຂ່າຍຂອງ ອທອ</vt:lpstr>
      <vt:lpstr>I. ລະບົບເຄືອຂ່າຍຂອງ ອທອ</vt:lpstr>
      <vt:lpstr>II. ການໃຫ້ບໍລິການຂອງ ອທອ</vt:lpstr>
      <vt:lpstr>1. ການໃຫ້ບໍລິການລະບົບໂທລະສັບຕັ້ງໂຕະ. </vt:lpstr>
      <vt:lpstr>1. ການໃຫ້ບໍລິການລະບົບໂທລະສັບຕັ້ງໂຕະ. </vt:lpstr>
      <vt:lpstr>2. ການໃຫ້ບໍລິການລະບົບໂທລະສັບມືຖື. </vt:lpstr>
      <vt:lpstr>2. ການໃຫ້ບໍລິການລະບົບໂທລະສັບມືຖື. </vt:lpstr>
      <vt:lpstr>2. ການໃຫ້ບໍລິການລະບົບໂທລະສັບມືຖື. </vt:lpstr>
      <vt:lpstr>2. ການໃຫ້ບໍລິການລະບົບໂທລະສັບມືຖື. </vt:lpstr>
      <vt:lpstr>2. ການໃຫ້ບໍລິການລະບົບໂທລະສັບມືຖື. </vt:lpstr>
      <vt:lpstr>2. ການໃຫ້ບໍລິການລະບົບໂທລະສັບມືຖື. </vt:lpstr>
      <vt:lpstr>2. ການໃຫ້ບໍລິການລະບົບໂທລະສັບມືຖື.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</vt:lpstr>
      <vt:lpstr>3. ການໃຫ້ບໍລິການລະບົບອິນເຕີເນັດ.</vt:lpstr>
      <vt:lpstr>3. ການໃຫ້ບໍລິການລະບົບອິນເຕີເນັດ.</vt:lpstr>
      <vt:lpstr>3. ການໃຫ້ບໍລິການລະບົບອິນເຕີເນັດ.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3. ການໃຫ້ບໍລິການລະບົບອິນເຕີເນັດ. </vt:lpstr>
      <vt:lpstr>4. ການໃຫ້ບໍລິການລະບົບສາຍເຊົ່າ (Lease Line). </vt:lpstr>
      <vt:lpstr>4. ການໃຫ້ບໍລິການລະບົບສາຍເຊົ່າ (Lease Line). </vt:lpstr>
      <vt:lpstr>4. ການໃຫ້ບໍລິການລະບົບສາຍເຊົ່າ (Lease Line).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TOTO LPB</dc:creator>
  <cp:lastModifiedBy>TOTO LPB</cp:lastModifiedBy>
  <cp:revision>525</cp:revision>
  <dcterms:created xsi:type="dcterms:W3CDTF">2020-11-25T04:20:13Z</dcterms:created>
  <dcterms:modified xsi:type="dcterms:W3CDTF">2021-02-19T04:58:27Z</dcterms:modified>
</cp:coreProperties>
</file>