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95" r:id="rId17"/>
    <p:sldId id="272" r:id="rId18"/>
    <p:sldId id="278" r:id="rId19"/>
    <p:sldId id="273" r:id="rId20"/>
    <p:sldId id="279" r:id="rId21"/>
    <p:sldId id="274" r:id="rId22"/>
    <p:sldId id="275" r:id="rId23"/>
    <p:sldId id="276" r:id="rId24"/>
    <p:sldId id="277" r:id="rId25"/>
    <p:sldId id="268" r:id="rId26"/>
    <p:sldId id="280" r:id="rId27"/>
    <p:sldId id="281" r:id="rId28"/>
    <p:sldId id="282" r:id="rId29"/>
    <p:sldId id="283" r:id="rId30"/>
    <p:sldId id="284" r:id="rId31"/>
    <p:sldId id="285" r:id="rId32"/>
    <p:sldId id="317" r:id="rId33"/>
    <p:sldId id="318" r:id="rId34"/>
    <p:sldId id="319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5" r:id="rId52"/>
    <p:sldId id="303" r:id="rId53"/>
    <p:sldId id="304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6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422C16"/>
    <a:srgbClr val="0C788E"/>
    <a:srgbClr val="006666"/>
    <a:srgbClr val="0099CC"/>
    <a:srgbClr val="660033"/>
    <a:srgbClr val="00339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5CA8BF5-FF72-4C73-B62D-740B6B4583B0}" type="datetimeFigureOut">
              <a:rPr lang="en-US"/>
              <a:pPr>
                <a:defRPr/>
              </a:pPr>
              <a:t>11/24/2016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020AE8-98B9-4A30-AF06-9671B0C09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1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8F32A-86E6-46C9-9DEC-41DC33CB7FD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4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3EDFA-6631-482C-8F14-48113CED98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99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46BE-FC72-4103-A48F-878B941D8BE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37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8975-FB5C-4836-91B6-7D342DB125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76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26123-4B21-4737-A035-C0F5567B184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42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D1A41-BD27-4488-B446-D8A6FFAB92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29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6186A-A8D1-46DF-9503-1BC062AD8C7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6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77603-247B-46F2-B49A-28F186301DC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61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1C928-DAB4-4981-A429-785C08DBD3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195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2DA50-96FF-4340-A9B0-31AB2E4494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72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262C9-A549-4062-B47F-A75DEFDCB94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73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116816-7D49-403A-916A-CF7976513B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995738" y="1773238"/>
            <a:ext cx="4537075" cy="647700"/>
          </a:xfrm>
        </p:spPr>
        <p:txBody>
          <a:bodyPr/>
          <a:lstStyle/>
          <a:p>
            <a:pPr algn="l" eaLnBrk="1" hangingPunct="1"/>
            <a:r>
              <a:rPr lang="es-UY" sz="4000" b="1" smtClean="0">
                <a:solidFill>
                  <a:srgbClr val="333333"/>
                </a:solidFill>
              </a:rPr>
              <a:t>Optimization</a:t>
            </a:r>
            <a:endParaRPr lang="es-ES" sz="4000" b="1" smtClean="0">
              <a:solidFill>
                <a:srgbClr val="333333"/>
              </a:solidFill>
            </a:endParaRPr>
          </a:p>
        </p:txBody>
      </p:sp>
      <p:sp>
        <p:nvSpPr>
          <p:cNvPr id="2051" name="Rectangle 166"/>
          <p:cNvSpPr>
            <a:spLocks noChangeArrowheads="1"/>
          </p:cNvSpPr>
          <p:nvPr/>
        </p:nvSpPr>
        <p:spPr bwMode="auto">
          <a:xfrm>
            <a:off x="3132138" y="2492375"/>
            <a:ext cx="5832475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lo-LA" sz="2400" b="1" dirty="0">
                <a:solidFill>
                  <a:srgbClr val="333333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ທ. ມະນີສອນ ສີອາພອນ.</a:t>
            </a:r>
          </a:p>
          <a:p>
            <a:r>
              <a:rPr lang="lo-LA" sz="2400" b="1" dirty="0">
                <a:solidFill>
                  <a:srgbClr val="333333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ສູນ: ວັດແທກຄຸນນະພາບ</a:t>
            </a:r>
            <a:r>
              <a:rPr lang="en-US" sz="2400" b="1" dirty="0">
                <a:solidFill>
                  <a:srgbClr val="333333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lo-LA" sz="2400" b="1" dirty="0">
                <a:solidFill>
                  <a:srgbClr val="333333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ເຄືອຂ່າຍ.</a:t>
            </a:r>
          </a:p>
          <a:p>
            <a:r>
              <a:rPr lang="lo-LA" sz="2400" b="1" dirty="0">
                <a:solidFill>
                  <a:srgbClr val="333333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ພະແນກ: ຄຸ້ມຄອງລະບົບເຕັກນິກ ແລະ ການບໍລິການ.</a:t>
            </a:r>
          </a:p>
          <a:p>
            <a:endParaRPr lang="es-ES" sz="2400" b="1" dirty="0">
              <a:solidFill>
                <a:srgbClr val="333333"/>
              </a:solidFill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6911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Phetsarath OT" pitchFamily="2" charset="2"/>
              </a:rPr>
              <a:t>II. 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b="1" smtClean="0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b="1" smtClean="0">
                <a:solidFill>
                  <a:srgbClr val="3366CC"/>
                </a:solidFill>
                <a:latin typeface="Phetsarath OT" pitchFamily="2" charset="2"/>
              </a:rPr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marL="0" lvl="2" indent="0" eaLnBrk="1" hangingPunct="1">
              <a:buFontTx/>
              <a:buNone/>
            </a:pPr>
            <a:r>
              <a:rPr lang="en-US" b="1" smtClean="0">
                <a:latin typeface="Phetsarath OT" pitchFamily="2" charset="2"/>
              </a:rPr>
              <a:t>1.3. </a:t>
            </a:r>
            <a:r>
              <a:rPr lang="lo-LA" b="1" smtClean="0">
                <a:latin typeface="Phetsarath OT" pitchFamily="2" charset="2"/>
              </a:rPr>
              <a:t>ການ</a:t>
            </a:r>
            <a:r>
              <a:rPr lang="en-US" b="1" smtClean="0">
                <a:latin typeface="Phetsarath OT" pitchFamily="2" charset="2"/>
              </a:rPr>
              <a:t>​</a:t>
            </a:r>
            <a:r>
              <a:rPr lang="lo-LA" b="1" smtClean="0">
                <a:latin typeface="Phetsarath OT" pitchFamily="2" charset="2"/>
              </a:rPr>
              <a:t>ຕັ້ງ</a:t>
            </a:r>
            <a:r>
              <a:rPr lang="en-US" b="1" smtClean="0">
                <a:latin typeface="Phetsarath OT" pitchFamily="2" charset="2"/>
              </a:rPr>
              <a:t>​</a:t>
            </a:r>
            <a:r>
              <a:rPr lang="lo-LA" b="1" smtClean="0">
                <a:latin typeface="Phetsarath OT" pitchFamily="2" charset="2"/>
              </a:rPr>
              <a:t>ຄ່າ</a:t>
            </a:r>
            <a:r>
              <a:rPr lang="en-US" b="1" smtClean="0">
                <a:latin typeface="Phetsarath OT" pitchFamily="2" charset="2"/>
              </a:rPr>
              <a:t>​</a:t>
            </a:r>
            <a:r>
              <a:rPr lang="lo-LA" b="1" smtClean="0">
                <a:latin typeface="Phetsarath OT" pitchFamily="2" charset="2"/>
              </a:rPr>
              <a:t>ທົ້ວ</a:t>
            </a:r>
            <a:r>
              <a:rPr lang="en-US" b="1" smtClean="0">
                <a:latin typeface="Phetsarath OT" pitchFamily="2" charset="2"/>
              </a:rPr>
              <a:t>​</a:t>
            </a:r>
            <a:r>
              <a:rPr lang="lo-LA" b="1" smtClean="0">
                <a:latin typeface="Phetsarath OT" pitchFamily="2" charset="2"/>
              </a:rPr>
              <a:t>ໄປ</a:t>
            </a:r>
            <a:r>
              <a:rPr lang="en-US" b="1" smtClean="0">
                <a:latin typeface="Phetsarath OT" pitchFamily="2" charset="2"/>
              </a:rPr>
              <a:t>​</a:t>
            </a:r>
            <a:r>
              <a:rPr lang="lo-LA" b="1" smtClean="0">
                <a:latin typeface="Phetsarath OT" pitchFamily="2" charset="2"/>
              </a:rPr>
              <a:t>ກ່ຽວກັບ</a:t>
            </a:r>
            <a:r>
              <a:rPr lang="en-US" b="1" smtClean="0">
                <a:latin typeface="Phetsarath OT" pitchFamily="2" charset="2"/>
              </a:rPr>
              <a:t> TEMS_Investigation.</a:t>
            </a:r>
            <a:endParaRPr lang="en-US" smtClean="0">
              <a:latin typeface="Phetsarath OT" pitchFamily="2" charset="2"/>
            </a:endParaRPr>
          </a:p>
          <a:p>
            <a:pPr eaLnBrk="1" hangingPunct="1"/>
            <a:r>
              <a:rPr lang="lo-LA" sz="2400" smtClean="0">
                <a:latin typeface="Phetsarath OT" pitchFamily="2" charset="2"/>
              </a:rPr>
              <a:t>ໝ້າຕາ</a:t>
            </a:r>
            <a:r>
              <a:rPr lang="en-US" sz="2400" smtClean="0">
                <a:latin typeface="Phetsarath OT" pitchFamily="2" charset="2"/>
              </a:rPr>
              <a:t>​</a:t>
            </a:r>
            <a:r>
              <a:rPr lang="lo-LA" sz="2400" smtClean="0">
                <a:latin typeface="Phetsarath OT" pitchFamily="2" charset="2"/>
              </a:rPr>
              <a:t>ຂອງ</a:t>
            </a:r>
            <a:r>
              <a:rPr lang="en-US" sz="2400" smtClean="0">
                <a:latin typeface="Phetsarath OT" pitchFamily="2" charset="2"/>
              </a:rPr>
              <a:t>​</a:t>
            </a:r>
            <a:r>
              <a:rPr lang="lo-LA" sz="2400" smtClean="0">
                <a:latin typeface="Phetsarath OT" pitchFamily="2" charset="2"/>
              </a:rPr>
              <a:t>ໂປຣ</a:t>
            </a:r>
            <a:r>
              <a:rPr lang="en-US" sz="2400" smtClean="0">
                <a:latin typeface="Phetsarath OT" pitchFamily="2" charset="2"/>
              </a:rPr>
              <a:t>​</a:t>
            </a:r>
            <a:r>
              <a:rPr lang="lo-LA" sz="2400" smtClean="0">
                <a:latin typeface="Phetsarath OT" pitchFamily="2" charset="2"/>
              </a:rPr>
              <a:t>ແກຣມ</a:t>
            </a:r>
            <a:r>
              <a:rPr lang="en-US" sz="2400" smtClean="0">
                <a:latin typeface="Phetsarath OT" pitchFamily="2" charset="2"/>
              </a:rPr>
              <a:t> TEMS_Investigation.</a:t>
            </a:r>
          </a:p>
          <a:p>
            <a:pPr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Phetsarath OT" pitchFamily="2" charset="2"/>
              </a:rPr>
              <a:t>II. 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b="1" smtClean="0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b="1" smtClean="0">
                <a:solidFill>
                  <a:srgbClr val="3366CC"/>
                </a:solidFill>
                <a:latin typeface="Phetsarath OT" pitchFamily="2" charset="2"/>
              </a:rPr>
            </a:br>
            <a:endParaRPr lang="en-US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636838"/>
            <a:ext cx="7129462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647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1.4.</a:t>
            </a:r>
            <a:r>
              <a:rPr lang="lo-LA" sz="2400" smtClean="0">
                <a:latin typeface="Phetsarath OT" pitchFamily="2" charset="2"/>
              </a:rPr>
              <a:t>ການສ້າງ</a:t>
            </a:r>
            <a:r>
              <a:rPr lang="en-US" sz="2400" smtClean="0">
                <a:latin typeface="Phetsarath OT" pitchFamily="2" charset="2"/>
              </a:rPr>
              <a:t> Sheet </a:t>
            </a:r>
            <a:r>
              <a:rPr lang="lo-LA" sz="2400" smtClean="0">
                <a:latin typeface="Phetsarath OT" pitchFamily="2" charset="2"/>
              </a:rPr>
              <a:t>ຂອງ</a:t>
            </a:r>
            <a:r>
              <a:rPr lang="en-US" sz="2400" smtClean="0">
                <a:latin typeface="Phetsarath OT" pitchFamily="2" charset="2"/>
              </a:rPr>
              <a:t>​</a:t>
            </a:r>
            <a:r>
              <a:rPr lang="lo-LA" sz="2400" smtClean="0">
                <a:latin typeface="Phetsarath OT" pitchFamily="2" charset="2"/>
              </a:rPr>
              <a:t>ໂປຣ</a:t>
            </a:r>
            <a:r>
              <a:rPr lang="en-US" sz="2400" smtClean="0">
                <a:latin typeface="Phetsarath OT" pitchFamily="2" charset="2"/>
              </a:rPr>
              <a:t>​</a:t>
            </a:r>
            <a:r>
              <a:rPr lang="lo-LA" sz="2400" smtClean="0">
                <a:latin typeface="Phetsarath OT" pitchFamily="2" charset="2"/>
              </a:rPr>
              <a:t>ແກຣມ.</a:t>
            </a:r>
            <a:r>
              <a:rPr lang="en-US" sz="2400" smtClean="0">
                <a:latin typeface="Phetsarath OT" pitchFamily="2" charset="2"/>
              </a:rPr>
              <a:t> </a:t>
            </a: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Phetsarath OT" pitchFamily="2" charset="2"/>
              </a:rPr>
              <a:t>II. 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b="1" smtClean="0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b="1" smtClean="0">
                <a:solidFill>
                  <a:srgbClr val="3366CC"/>
                </a:solidFill>
                <a:latin typeface="Phetsarath OT" pitchFamily="2" charset="2"/>
              </a:rPr>
            </a:br>
            <a:endParaRPr 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720090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1.5.</a:t>
            </a:r>
            <a:r>
              <a:rPr lang="lo-LA" sz="2400" smtClean="0">
                <a:latin typeface="Phetsarath OT" pitchFamily="2" charset="2"/>
              </a:rPr>
              <a:t>ໃຊ້ຊື້ </a:t>
            </a:r>
            <a:r>
              <a:rPr lang="en-US" sz="2400" smtClean="0">
                <a:latin typeface="Phetsarath OT" pitchFamily="2" charset="2"/>
              </a:rPr>
              <a:t>Sheet</a:t>
            </a: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72009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32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1.6.</a:t>
            </a:r>
            <a:r>
              <a:rPr lang="lo-LA" sz="2400" b="1" smtClean="0">
                <a:latin typeface="Phetsarath OT" pitchFamily="2" charset="2"/>
              </a:rPr>
              <a:t> ການເອົາແຜ່ນທີເຂົ້າໃນ</a:t>
            </a:r>
            <a:r>
              <a:rPr lang="en-US" sz="2400" b="1" smtClean="0">
                <a:latin typeface="Phetsarath OT" pitchFamily="2" charset="2"/>
              </a:rPr>
              <a:t> TEMS Investigation.</a:t>
            </a:r>
          </a:p>
          <a:p>
            <a:pPr marL="0" indent="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024063"/>
            <a:ext cx="6891337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1.7.</a:t>
            </a:r>
            <a:r>
              <a:rPr lang="lo-LA" sz="2400" b="1" smtClean="0">
                <a:latin typeface="Phetsarath OT" pitchFamily="2" charset="2"/>
              </a:rPr>
              <a:t> ການເອົາຊື່ສະຖານີເຂົ້າໃນ</a:t>
            </a:r>
            <a:r>
              <a:rPr lang="en-US" sz="2400" b="1" smtClean="0">
                <a:latin typeface="Phetsarath OT" pitchFamily="2" charset="2"/>
              </a:rPr>
              <a:t> TEMS Investigation .</a:t>
            </a:r>
            <a:endParaRPr lang="en-US" sz="2400" smtClean="0">
              <a:latin typeface="Phetsarath OT" pitchFamily="2" charset="2"/>
            </a:endParaRPr>
          </a:p>
        </p:txBody>
      </p:sp>
      <p:sp>
        <p:nvSpPr>
          <p:cNvPr id="16387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60575"/>
            <a:ext cx="74168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1.8.</a:t>
            </a:r>
            <a:r>
              <a:rPr lang="lo-LA" sz="2400" b="1" smtClean="0">
                <a:latin typeface="Phetsarath OT" pitchFamily="2" charset="2"/>
              </a:rPr>
              <a:t> ການຕັ້ງຄ່າ</a:t>
            </a:r>
            <a:r>
              <a:rPr lang="en-US" sz="2400" b="1" smtClean="0">
                <a:latin typeface="Phetsarath OT" pitchFamily="2" charset="2"/>
              </a:rPr>
              <a:t> GPS.</a:t>
            </a:r>
          </a:p>
          <a:p>
            <a:pPr marL="0" indent="0" eaLnBrk="1" hangingPunct="1"/>
            <a:r>
              <a:rPr lang="en-US" sz="2400" smtClean="0">
                <a:latin typeface="Phetsarath OT" pitchFamily="2" charset="2"/>
              </a:rPr>
              <a:t> Add Bluetooth Device.</a:t>
            </a:r>
          </a:p>
          <a:p>
            <a:pPr marL="0" indent="0" eaLnBrk="1" hangingPunct="1"/>
            <a:r>
              <a:rPr lang="en-US" sz="2400" smtClean="0">
                <a:latin typeface="Phetsarath OT" pitchFamily="2" charset="2"/>
              </a:rPr>
              <a:t> Connect.</a:t>
            </a:r>
          </a:p>
          <a:p>
            <a:pPr marL="0" indent="0" eaLnBrk="1" hangingPunct="1"/>
            <a:r>
              <a:rPr lang="en-US" sz="2400" smtClean="0">
                <a:latin typeface="Phetsarath OT" pitchFamily="2" charset="2"/>
              </a:rPr>
              <a:t> Put password = 0000 &gt; Next &gt; Finish</a:t>
            </a:r>
          </a:p>
          <a:p>
            <a:pPr marL="0" indent="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284538"/>
            <a:ext cx="641826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1063" cy="2189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1.9.</a:t>
            </a:r>
            <a:r>
              <a:rPr lang="lo-LA" sz="2400" b="1" smtClean="0">
                <a:latin typeface="Phetsarath OT" pitchFamily="2" charset="2"/>
              </a:rPr>
              <a:t> ການຈັດໜ້າຕາງໃນເວລາ</a:t>
            </a:r>
            <a:r>
              <a:rPr lang="en-US" sz="2400" b="1" smtClean="0">
                <a:latin typeface="Phetsarath OT" pitchFamily="2" charset="2"/>
              </a:rPr>
              <a:t> DT/2G.</a:t>
            </a:r>
          </a:p>
          <a:p>
            <a:pPr marL="0" indent="0" eaLnBrk="1" hangingPunct="1"/>
            <a:r>
              <a:rPr lang="en-US" sz="2400" smtClean="0">
                <a:latin typeface="Phetsarath OT" pitchFamily="2" charset="2"/>
              </a:rPr>
              <a:t>GSM Line Chat.</a:t>
            </a:r>
          </a:p>
          <a:p>
            <a:pPr marL="0" indent="0" eaLnBrk="1" hangingPunct="1"/>
            <a:r>
              <a:rPr lang="en-US" sz="2400" smtClean="0">
                <a:latin typeface="Phetsarath OT" pitchFamily="2" charset="2"/>
              </a:rPr>
              <a:t>GSM Serving+ Neighbors.</a:t>
            </a:r>
          </a:p>
          <a:p>
            <a:pPr marL="0" indent="0" eaLnBrk="1" hangingPunct="1"/>
            <a:r>
              <a:rPr lang="en-US" sz="2400" smtClean="0">
                <a:latin typeface="Phetsarath OT" pitchFamily="2" charset="2"/>
              </a:rPr>
              <a:t>GSM Radio Parameter</a:t>
            </a:r>
          </a:p>
          <a:p>
            <a:pPr marL="0" indent="0" eaLnBrk="1" hangingPunct="1"/>
            <a:r>
              <a:rPr lang="en-US" sz="2400" smtClean="0">
                <a:latin typeface="Phetsarath OT" pitchFamily="2" charset="2"/>
              </a:rPr>
              <a:t>Map. </a:t>
            </a:r>
          </a:p>
        </p:txBody>
      </p:sp>
      <p:sp>
        <p:nvSpPr>
          <p:cNvPr id="18435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84538"/>
            <a:ext cx="7142162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27088" y="1341438"/>
            <a:ext cx="7859712" cy="431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2.1. GSM Line Chat </a:t>
            </a:r>
            <a:r>
              <a:rPr lang="lo-LA" sz="2400" b="1" smtClean="0">
                <a:latin typeface="Phetsarath OT" pitchFamily="2" charset="2"/>
              </a:rPr>
              <a:t>ຈະ</a:t>
            </a:r>
            <a:r>
              <a:rPr lang="en-US" sz="2400" smtClean="0">
                <a:latin typeface="Phetsarath OT" pitchFamily="2" charset="2"/>
              </a:rPr>
              <a:t>​</a:t>
            </a:r>
            <a:r>
              <a:rPr lang="lo-LA" sz="2400" b="1" smtClean="0">
                <a:latin typeface="Phetsarath OT" pitchFamily="2" charset="2"/>
              </a:rPr>
              <a:t>ມິ</a:t>
            </a:r>
            <a:r>
              <a:rPr lang="en-US" sz="2400" smtClean="0">
                <a:latin typeface="Phetsarath OT" pitchFamily="2" charset="2"/>
              </a:rPr>
              <a:t>​</a:t>
            </a:r>
            <a:r>
              <a:rPr lang="lo-LA" sz="2400" b="1" smtClean="0">
                <a:latin typeface="Phetsarath OT" pitchFamily="2" charset="2"/>
              </a:rPr>
              <a:t>ຄ່າ</a:t>
            </a:r>
            <a:r>
              <a:rPr lang="en-US" sz="2400" smtClean="0">
                <a:latin typeface="Phetsarath OT" pitchFamily="2" charset="2"/>
              </a:rPr>
              <a:t>​</a:t>
            </a:r>
            <a:r>
              <a:rPr lang="lo-LA" sz="2400" b="1" smtClean="0">
                <a:latin typeface="Phetsarath OT" pitchFamily="2" charset="2"/>
              </a:rPr>
              <a:t>ຕ່າງໆ</a:t>
            </a:r>
            <a:r>
              <a:rPr lang="lo-LA" sz="2400" smtClean="0">
                <a:latin typeface="Phetsarath OT" pitchFamily="2" charset="2"/>
              </a:rPr>
              <a:t> </a:t>
            </a:r>
            <a:r>
              <a:rPr lang="lo-LA" sz="2400" b="1" smtClean="0">
                <a:latin typeface="Phetsarath OT" pitchFamily="2" charset="2"/>
              </a:rPr>
              <a:t>ຕາມຣູບພາຍ</a:t>
            </a:r>
            <a:r>
              <a:rPr lang="en-US" sz="2400" smtClean="0">
                <a:latin typeface="Phetsarath OT" pitchFamily="2" charset="2"/>
              </a:rPr>
              <a:t>​</a:t>
            </a:r>
            <a:r>
              <a:rPr lang="lo-LA" sz="2400" b="1" smtClean="0">
                <a:latin typeface="Phetsarath OT" pitchFamily="2" charset="2"/>
              </a:rPr>
              <a:t>ທາງ</a:t>
            </a:r>
            <a:r>
              <a:rPr lang="en-US" sz="2400" smtClean="0">
                <a:latin typeface="Phetsarath OT" pitchFamily="2" charset="2"/>
              </a:rPr>
              <a:t>​</a:t>
            </a:r>
            <a:r>
              <a:rPr lang="lo-LA" sz="2400" b="1" smtClean="0">
                <a:latin typeface="Phetsarath OT" pitchFamily="2" charset="2"/>
              </a:rPr>
              <a:t>ດ້ານ</a:t>
            </a:r>
            <a:r>
              <a:rPr lang="en-US" sz="2400" smtClean="0">
                <a:latin typeface="Phetsarath OT" pitchFamily="2" charset="2"/>
              </a:rPr>
              <a:t>​</a:t>
            </a:r>
            <a:r>
              <a:rPr lang="lo-LA" sz="2400" b="1" smtClean="0">
                <a:latin typeface="Phetsarath OT" pitchFamily="2" charset="2"/>
              </a:rPr>
              <a:t>ລຸ້ມ</a:t>
            </a:r>
            <a:r>
              <a:rPr lang="en-US" sz="2400" smtClean="0">
                <a:latin typeface="Phetsarath OT" pitchFamily="2" charset="2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  <p:sp>
        <p:nvSpPr>
          <p:cNvPr id="19459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69850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76263"/>
          </a:xfrm>
        </p:spPr>
        <p:txBody>
          <a:bodyPr/>
          <a:lstStyle/>
          <a:p>
            <a:pPr marL="0" lvl="2" indent="0" eaLnBrk="1" hangingPunct="1">
              <a:buFontTx/>
              <a:buNone/>
            </a:pPr>
            <a:r>
              <a:rPr lang="en-US" smtClean="0">
                <a:latin typeface="Phetsarath OT" pitchFamily="2" charset="2"/>
              </a:rPr>
              <a:t>1.10.</a:t>
            </a:r>
            <a:r>
              <a:rPr lang="lo-LA" b="1" smtClean="0">
                <a:latin typeface="Phetsarath OT" pitchFamily="2" charset="2"/>
              </a:rPr>
              <a:t> ໝ້າຕາຂອງ </a:t>
            </a:r>
            <a:r>
              <a:rPr lang="en-US" b="1" smtClean="0">
                <a:latin typeface="Phetsarath OT" pitchFamily="2" charset="2"/>
              </a:rPr>
              <a:t>GSM Current Channel</a:t>
            </a:r>
            <a:r>
              <a:rPr lang="en-US" b="1" smtClean="0"/>
              <a:t>.</a:t>
            </a:r>
          </a:p>
          <a:p>
            <a:pPr marL="0" lvl="2" indent="0" eaLnBrk="1" hangingPunct="1">
              <a:buFontTx/>
              <a:buNone/>
            </a:pPr>
            <a:endParaRPr lang="en-US" sz="2000" smtClean="0"/>
          </a:p>
          <a:p>
            <a:pPr marL="0" indent="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  <p:sp>
        <p:nvSpPr>
          <p:cNvPr id="20483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72009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hetsarath OT" pitchFamily="2" charset="2"/>
              </a:rPr>
              <a:t>Content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814513"/>
            <a:ext cx="8229600" cy="31988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I. </a:t>
            </a:r>
            <a:r>
              <a:rPr lang="lo-LA" sz="2800" dirty="0" smtClean="0">
                <a:solidFill>
                  <a:srgbClr val="3366CC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ການວາງແຜນ (</a:t>
            </a:r>
            <a:r>
              <a:rPr lang="en-US" sz="2800" b="1" dirty="0" smtClean="0">
                <a:solidFill>
                  <a:srgbClr val="3366CC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Basic Radio Network Planning</a:t>
            </a:r>
            <a:r>
              <a:rPr lang="lo-LA" sz="2800" b="1" dirty="0" smtClean="0">
                <a:solidFill>
                  <a:srgbClr val="3366CC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)</a:t>
            </a:r>
            <a:r>
              <a:rPr lang="en-US" sz="2800" b="1" dirty="0" smtClean="0">
                <a:solidFill>
                  <a:srgbClr val="3366CC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1.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ຂໍ້ມູນການສໍາຫລວດຂອງສະຖານີ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(Site Survey).	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2.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ການວາງແຜນ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Capacity. (Capacity Planning).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3.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ການວາງແຜນ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Coverage (Coverage Planning).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4.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ການວາງແຜນຄວາມຖີ່ </a:t>
            </a:r>
            <a:r>
              <a:rPr lang="th-TH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(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Frequency Planning).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5.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ການວາງແຜນ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Neighbor Cell.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6.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Plan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ຄ່າຕ່າງໆທີ່ຈະ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Configuration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ເຂົ້າໃນ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OMC - R.</a:t>
            </a:r>
          </a:p>
          <a:p>
            <a:pPr marL="0" indent="0" eaLnBrk="1" hangingPunct="1">
              <a:buFontTx/>
              <a:buNone/>
            </a:pPr>
            <a:endParaRPr lang="en-US" sz="2400" dirty="0" smtClean="0">
              <a:latin typeface="Phetsarath OT" pitchFamily="2" charset="2"/>
            </a:endParaRPr>
          </a:p>
          <a:p>
            <a:pPr marL="0" indent="0" eaLnBrk="1" hangingPunct="1">
              <a:buFontTx/>
              <a:buNone/>
            </a:pPr>
            <a:endParaRPr lang="en-US" dirty="0" smtClean="0">
              <a:latin typeface="Phetsarath OT" pitchFamily="2" charset="2"/>
            </a:endParaRPr>
          </a:p>
          <a:p>
            <a:pPr marL="0" indent="0" eaLnBrk="1" hangingPunct="1">
              <a:buFontTx/>
              <a:buNone/>
            </a:pPr>
            <a:endParaRPr lang="en-US" dirty="0" smtClean="0">
              <a:latin typeface="Phetsarath O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1.11.</a:t>
            </a:r>
            <a:r>
              <a:rPr lang="lo-LA" sz="2400" smtClean="0">
                <a:latin typeface="Phetsarath OT" pitchFamily="2" charset="2"/>
              </a:rPr>
              <a:t>ໝ້າຕາຂອງ </a:t>
            </a:r>
            <a:r>
              <a:rPr lang="en-US" sz="2400" b="1" smtClean="0">
                <a:latin typeface="Phetsarath OT" pitchFamily="2" charset="2"/>
              </a:rPr>
              <a:t>GSM Radio parameter.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69119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70788" cy="604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1.12. </a:t>
            </a:r>
            <a:r>
              <a:rPr lang="lo-LA" sz="2400" smtClean="0">
                <a:latin typeface="Phetsarath OT" pitchFamily="2" charset="2"/>
              </a:rPr>
              <a:t>ໝ້າຕາຂອງ </a:t>
            </a:r>
            <a:r>
              <a:rPr lang="en-US" sz="2400" b="1" smtClean="0">
                <a:latin typeface="Phetsarath OT" pitchFamily="2" charset="2"/>
              </a:rPr>
              <a:t>GSM Serving+ Neighbors</a:t>
            </a:r>
            <a:r>
              <a:rPr lang="en-US" sz="2400" smtClean="0">
                <a:latin typeface="Phetsarath OT" pitchFamily="2" charset="2"/>
              </a:rPr>
              <a:t>.</a:t>
            </a: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52650"/>
            <a:ext cx="682942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70788" cy="604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1.13. </a:t>
            </a:r>
            <a:r>
              <a:rPr lang="lo-LA" sz="2400" smtClean="0"/>
              <a:t>ໝ້າຕາຂອງ </a:t>
            </a:r>
            <a:r>
              <a:rPr lang="en-US" sz="2400" b="1" smtClean="0"/>
              <a:t>GSM Hoping Channel</a:t>
            </a:r>
            <a:r>
              <a:rPr lang="en-US" sz="2400" smtClean="0">
                <a:latin typeface="Phetsarath OT" pitchFamily="2" charset="2"/>
              </a:rPr>
              <a:t>.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71713"/>
            <a:ext cx="7129462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7493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1.14. </a:t>
            </a:r>
            <a:r>
              <a:rPr lang="lo-LA" sz="2400" smtClean="0">
                <a:latin typeface="Phetsarath OT" pitchFamily="2" charset="2"/>
              </a:rPr>
              <a:t>ໝ້າຕາຂອງ </a:t>
            </a:r>
            <a:r>
              <a:rPr lang="en-US" sz="2400" b="1" smtClean="0">
                <a:latin typeface="Phetsarath OT" pitchFamily="2" charset="2"/>
              </a:rPr>
              <a:t>Map.</a:t>
            </a:r>
            <a:endParaRPr lang="en-US" smtClean="0">
              <a:latin typeface="Phetsarath OT" pitchFamily="2" charset="2"/>
            </a:endParaRP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sp>
        <p:nvSpPr>
          <p:cNvPr id="24579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89138"/>
            <a:ext cx="68008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1.15.</a:t>
            </a:r>
            <a:r>
              <a:rPr lang="lo-LA" sz="2400" smtClean="0">
                <a:latin typeface="Phetsarath OT" pitchFamily="2" charset="2"/>
              </a:rPr>
              <a:t> ໝ້າຕາຂອງ</a:t>
            </a:r>
            <a:r>
              <a:rPr lang="en-US" sz="2400" b="1" smtClean="0">
                <a:latin typeface="Phetsarath OT" pitchFamily="2" charset="2"/>
              </a:rPr>
              <a:t>Equipment Status.</a:t>
            </a:r>
            <a:endParaRPr lang="en-US" sz="2400" smtClean="0">
              <a:latin typeface="Phetsarath OT" pitchFamily="2" charset="2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69230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11188" y="1341438"/>
            <a:ext cx="8229600" cy="647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1.16.</a:t>
            </a:r>
            <a:r>
              <a:rPr lang="lo-LA" sz="2400" smtClean="0">
                <a:latin typeface="Phetsarath OT" pitchFamily="2" charset="2"/>
              </a:rPr>
              <a:t> ໝ້າຕາຂອງ </a:t>
            </a:r>
            <a:r>
              <a:rPr lang="en-US" sz="2400" b="1" smtClean="0">
                <a:latin typeface="Phetsarath OT" pitchFamily="2" charset="2"/>
              </a:rPr>
              <a:t>Software Interface.</a:t>
            </a:r>
            <a:endParaRPr lang="en-US" sz="2400" smtClean="0">
              <a:latin typeface="Phetsarath OT" pitchFamily="2" charset="2"/>
            </a:endParaRPr>
          </a:p>
        </p:txBody>
      </p:sp>
      <p:sp>
        <p:nvSpPr>
          <p:cNvPr id="26627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205038"/>
            <a:ext cx="68405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1.18. </a:t>
            </a:r>
            <a:r>
              <a:rPr lang="lo-LA" sz="2400" smtClean="0">
                <a:latin typeface="Phetsarath OT" pitchFamily="2" charset="2"/>
              </a:rPr>
              <a:t>ການບັນທຶກ </a:t>
            </a:r>
            <a:r>
              <a:rPr lang="en-US" sz="2400" smtClean="0">
                <a:latin typeface="Phetsarath OT" pitchFamily="2" charset="2"/>
              </a:rPr>
              <a:t>Log file. (</a:t>
            </a:r>
            <a:r>
              <a:rPr lang="en-US" sz="2400" b="1" smtClean="0">
                <a:latin typeface="Phetsarath OT" pitchFamily="2" charset="2"/>
              </a:rPr>
              <a:t>Record log file).</a:t>
            </a:r>
            <a:endParaRPr lang="en-US" sz="2400" smtClean="0">
              <a:latin typeface="Phetsarath OT" pitchFamily="2" charset="2"/>
            </a:endParaRPr>
          </a:p>
        </p:txBody>
      </p:sp>
      <p:sp>
        <p:nvSpPr>
          <p:cNvPr id="27651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05038"/>
            <a:ext cx="6851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1.19.</a:t>
            </a:r>
            <a:r>
              <a:rPr lang="lo-LA" sz="2400" smtClean="0">
                <a:latin typeface="Phetsarath OT" pitchFamily="2" charset="2"/>
              </a:rPr>
              <a:t>ການ </a:t>
            </a:r>
            <a:r>
              <a:rPr lang="en-US" sz="2400" b="1" smtClean="0">
                <a:latin typeface="Phetsarath OT" pitchFamily="2" charset="2"/>
              </a:rPr>
              <a:t>Replay Log file</a:t>
            </a:r>
            <a:r>
              <a:rPr lang="lo-LA" sz="2400" b="1" smtClean="0">
                <a:latin typeface="Phetsarath OT" pitchFamily="2" charset="2"/>
              </a:rPr>
              <a:t>.</a:t>
            </a:r>
            <a:endParaRPr lang="en-US" sz="2400" b="1" smtClean="0">
              <a:latin typeface="Phetsarath OT" pitchFamily="2" charset="2"/>
            </a:endParaRPr>
          </a:p>
          <a:p>
            <a:pPr marL="0" indent="0" eaLnBrk="1" hangingPunct="1"/>
            <a:r>
              <a:rPr lang="en-US" sz="2000" b="1" smtClean="0">
                <a:latin typeface="Phetsarath OT" pitchFamily="2" charset="2"/>
              </a:rPr>
              <a:t> Normal:</a:t>
            </a:r>
            <a:r>
              <a:rPr lang="en-US" sz="2000" smtClean="0">
                <a:latin typeface="Phetsarath OT" pitchFamily="2" charset="2"/>
              </a:rPr>
              <a:t> </a:t>
            </a:r>
            <a:r>
              <a:rPr lang="lo-LA" sz="2000" smtClean="0">
                <a:latin typeface="Phetsarath OT" pitchFamily="2" charset="2"/>
              </a:rPr>
              <a:t>ຈະ</a:t>
            </a:r>
            <a:r>
              <a:rPr lang="en-US" sz="2000" smtClean="0">
                <a:latin typeface="Phetsarath OT" pitchFamily="2" charset="2"/>
              </a:rPr>
              <a:t> Replay log file </a:t>
            </a:r>
            <a:r>
              <a:rPr lang="lo-LA" sz="2000" smtClean="0">
                <a:latin typeface="Phetsarath OT" pitchFamily="2" charset="2"/>
              </a:rPr>
              <a:t>ໄວທີ່ສຸດ</a:t>
            </a:r>
            <a:r>
              <a:rPr lang="en-US" sz="2000" smtClean="0">
                <a:latin typeface="Phetsarath OT" pitchFamily="2" charset="2"/>
              </a:rPr>
              <a:t>.</a:t>
            </a:r>
          </a:p>
          <a:p>
            <a:pPr marL="0" indent="0" eaLnBrk="1" hangingPunct="1"/>
            <a:r>
              <a:rPr lang="en-US" sz="2000" b="1" smtClean="0">
                <a:latin typeface="Phetsarath OT" pitchFamily="2" charset="2"/>
              </a:rPr>
              <a:t> Intermediate :</a:t>
            </a:r>
            <a:r>
              <a:rPr lang="en-US" sz="2000" smtClean="0">
                <a:latin typeface="Phetsarath OT" pitchFamily="2" charset="2"/>
              </a:rPr>
              <a:t> </a:t>
            </a:r>
            <a:r>
              <a:rPr lang="lo-LA" sz="2000" smtClean="0">
                <a:latin typeface="Phetsarath OT" pitchFamily="2" charset="2"/>
              </a:rPr>
              <a:t>ຈະ</a:t>
            </a:r>
            <a:r>
              <a:rPr lang="en-US" sz="2000" smtClean="0">
                <a:latin typeface="Phetsarath OT" pitchFamily="2" charset="2"/>
              </a:rPr>
              <a:t> Replay log file </a:t>
            </a:r>
            <a:r>
              <a:rPr lang="lo-LA" sz="2000" smtClean="0">
                <a:latin typeface="Phetsarath OT" pitchFamily="2" charset="2"/>
              </a:rPr>
              <a:t>ໄວປານກາງ</a:t>
            </a:r>
            <a:r>
              <a:rPr lang="en-US" sz="2000" smtClean="0">
                <a:latin typeface="Phetsarath OT" pitchFamily="2" charset="2"/>
              </a:rPr>
              <a:t>.</a:t>
            </a:r>
          </a:p>
          <a:p>
            <a:pPr marL="0" indent="0" eaLnBrk="1" hangingPunct="1"/>
            <a:r>
              <a:rPr lang="en-US" sz="2000" b="1" smtClean="0">
                <a:latin typeface="Phetsarath OT" pitchFamily="2" charset="2"/>
              </a:rPr>
              <a:t> Interpretable</a:t>
            </a:r>
            <a:r>
              <a:rPr lang="en-US" sz="2000" smtClean="0">
                <a:latin typeface="Phetsarath OT" pitchFamily="2" charset="2"/>
              </a:rPr>
              <a:t>: </a:t>
            </a:r>
            <a:r>
              <a:rPr lang="lo-LA" sz="2000" smtClean="0">
                <a:latin typeface="Phetsarath OT" pitchFamily="2" charset="2"/>
              </a:rPr>
              <a:t>ຈະ</a:t>
            </a:r>
            <a:r>
              <a:rPr lang="en-US" sz="2000" smtClean="0">
                <a:latin typeface="Phetsarath OT" pitchFamily="2" charset="2"/>
              </a:rPr>
              <a:t> Replay log file </a:t>
            </a:r>
            <a:r>
              <a:rPr lang="lo-LA" sz="2000" smtClean="0">
                <a:latin typeface="Phetsarath OT" pitchFamily="2" charset="2"/>
              </a:rPr>
              <a:t>ແບບຊ້າໆ</a:t>
            </a:r>
            <a:r>
              <a:rPr lang="th-TH" sz="2000" smtClean="0">
                <a:latin typeface="Phetsarath OT" pitchFamily="2" charset="2"/>
              </a:rPr>
              <a:t>.</a:t>
            </a:r>
            <a:endParaRPr lang="en-US" sz="2000" smtClean="0">
              <a:latin typeface="Phetsarath OT" pitchFamily="2" charset="2"/>
            </a:endParaRPr>
          </a:p>
          <a:p>
            <a:pPr marL="0" indent="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3141663"/>
            <a:ext cx="58324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1.20.</a:t>
            </a:r>
            <a:r>
              <a:rPr lang="lo-LA" sz="2400" smtClean="0">
                <a:latin typeface="Phetsarath OT" pitchFamily="2" charset="2"/>
              </a:rPr>
              <a:t> ໝ້າຕາຂອງ </a:t>
            </a:r>
            <a:r>
              <a:rPr lang="en-US" sz="2400" b="1" smtClean="0">
                <a:latin typeface="Phetsarath OT" pitchFamily="2" charset="2"/>
              </a:rPr>
              <a:t>Lock frequency.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205038"/>
            <a:ext cx="69119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chemeClr val="tx2"/>
                </a:solidFill>
                <a:latin typeface="Phetsarath OT" pitchFamily="2" charset="2"/>
              </a:rPr>
              <a:t>II. </a:t>
            </a:r>
            <a:r>
              <a:rPr lang="en-US" sz="2800" b="1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sz="4400" b="1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sz="4400" b="1">
                <a:solidFill>
                  <a:srgbClr val="3366CC"/>
                </a:solidFill>
                <a:latin typeface="Phetsarath OT" pitchFamily="2" charset="2"/>
              </a:rPr>
            </a:b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1.21.</a:t>
            </a:r>
            <a:r>
              <a:rPr lang="en-US" sz="2400" b="1" smtClean="0">
                <a:latin typeface="Phetsarath OT" pitchFamily="2" charset="2"/>
              </a:rPr>
              <a:t> Scan frequency.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171700"/>
            <a:ext cx="6575425" cy="406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II. </a:t>
            </a:r>
            <a:r>
              <a:rPr lang="en-US" sz="2800" b="1" dirty="0" smtClean="0">
                <a:solidFill>
                  <a:srgbClr val="3366CC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Basic Radio Network Optimization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1.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ການນໍາໃຊ້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TEMS Investigation.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2.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ການນໍາໃຊ້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Pocket.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3.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ການນໍາໃຊ້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Route Analyze.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4.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ການນໍາໃຊ້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TEMS Discovery.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5. 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ພື້ນຖານການໍາໃຊ້ </a:t>
            </a:r>
            <a:r>
              <a:rPr lang="en-US" sz="24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Mapinfo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ສໍາລັບ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DT </a:t>
            </a:r>
            <a:r>
              <a:rPr lang="en-US" sz="24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Logfile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6.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ພື້ນຖານການເຮັດ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Driving Test.</a:t>
            </a: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7.</a:t>
            </a:r>
            <a:r>
              <a:rPr lang="lo-LA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ການເຮັດລາຍງານຜົນການເຮັດ </a:t>
            </a:r>
            <a:r>
              <a:rPr lang="en-US" sz="24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Driving Test</a:t>
            </a:r>
            <a:r>
              <a:rPr lang="en-US" sz="2400" dirty="0" smtClean="0">
                <a:latin typeface="Phetsarath OT" pitchFamily="2" charset="2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2400" dirty="0" smtClean="0">
              <a:latin typeface="Phetsarath OT" pitchFamily="2" charset="2"/>
            </a:endParaRPr>
          </a:p>
          <a:p>
            <a:pPr marL="0" indent="0" eaLnBrk="1" hangingPunct="1"/>
            <a:endParaRPr lang="en-US" dirty="0" smtClean="0">
              <a:latin typeface="Phetsarath O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1.22.</a:t>
            </a:r>
            <a:r>
              <a:rPr lang="en-US" sz="2400" b="1" smtClean="0">
                <a:latin typeface="Phetsarath OT" pitchFamily="2" charset="2"/>
              </a:rPr>
              <a:t> Scan time slot.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14550"/>
            <a:ext cx="66960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1.23.</a:t>
            </a:r>
            <a:r>
              <a:rPr lang="en-US" sz="2400" b="1" smtClean="0">
                <a:latin typeface="Phetsarath OT" pitchFamily="2" charset="2"/>
              </a:rPr>
              <a:t> Setting Auto calling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2205038"/>
            <a:ext cx="5969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04813" y="1412875"/>
            <a:ext cx="8229600" cy="3889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1.24. </a:t>
            </a:r>
            <a:r>
              <a:rPr lang="lo-LA" sz="2400" smtClean="0">
                <a:latin typeface="Phetsarath OT" pitchFamily="2" charset="2"/>
              </a:rPr>
              <a:t>ການ </a:t>
            </a:r>
            <a:r>
              <a:rPr lang="en-US" sz="2400" smtClean="0">
                <a:latin typeface="Phetsarath OT" pitchFamily="2" charset="2"/>
              </a:rPr>
              <a:t>Export data to Mapinfo.</a:t>
            </a:r>
          </a:p>
        </p:txBody>
      </p:sp>
      <p:pic>
        <p:nvPicPr>
          <p:cNvPr id="33796" name="รูปภาพ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844675"/>
            <a:ext cx="67992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รูปภาพ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492625"/>
            <a:ext cx="6784975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19" name="รูปภาพ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280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รูปภาพ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973513"/>
            <a:ext cx="338455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รูปภาพ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76700"/>
            <a:ext cx="345598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รูปภาพ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09700"/>
            <a:ext cx="7056438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รูปภาพ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13325"/>
            <a:ext cx="57721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1.25.</a:t>
            </a:r>
            <a:r>
              <a:rPr lang="lo-LA" sz="2400" b="1" smtClean="0">
                <a:latin typeface="Phetsarath OT" pitchFamily="2" charset="2"/>
              </a:rPr>
              <a:t> ການຈັດໜ້າຕາງໃນເວລາ</a:t>
            </a:r>
            <a:r>
              <a:rPr lang="en-US" sz="2400" b="1" smtClean="0">
                <a:latin typeface="Phetsarath OT" pitchFamily="2" charset="2"/>
              </a:rPr>
              <a:t> DT/3G.</a:t>
            </a:r>
            <a:endParaRPr lang="en-US" sz="2400" smtClean="0">
              <a:latin typeface="Phetsarath OT" pitchFamily="2" charset="2"/>
            </a:endParaRPr>
          </a:p>
        </p:txBody>
      </p:sp>
      <p:sp>
        <p:nvSpPr>
          <p:cNvPr id="36868" name="Content Placeholder 2"/>
          <p:cNvSpPr txBox="1">
            <a:spLocks/>
          </p:cNvSpPr>
          <p:nvPr/>
        </p:nvSpPr>
        <p:spPr bwMode="auto">
          <a:xfrm>
            <a:off x="481013" y="2057400"/>
            <a:ext cx="8229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latin typeface="Phetsarath OT" pitchFamily="2" charset="2"/>
              </a:rPr>
              <a:t>.1.</a:t>
            </a:r>
            <a:r>
              <a:rPr lang="lo-LA" sz="2400" b="1">
                <a:latin typeface="Phetsarath OT" pitchFamily="2" charset="2"/>
              </a:rPr>
              <a:t>ໜ້າຕາງທີ່ນໍາມາເຮັດ</a:t>
            </a:r>
            <a:r>
              <a:rPr lang="en-US" sz="2400" b="1">
                <a:latin typeface="Phetsarath OT" pitchFamily="2" charset="2"/>
              </a:rPr>
              <a:t> DT 3G Voice</a:t>
            </a:r>
            <a:r>
              <a:rPr lang="lo-LA" sz="2400" b="1">
                <a:latin typeface="Phetsarath OT" pitchFamily="2" charset="2"/>
              </a:rPr>
              <a:t> ( </a:t>
            </a:r>
            <a:r>
              <a:rPr lang="en-US" sz="2400" b="1">
                <a:latin typeface="Phetsarath OT" pitchFamily="2" charset="2"/>
              </a:rPr>
              <a:t>CS: Circuit Services </a:t>
            </a:r>
            <a:r>
              <a:rPr lang="lo-LA" sz="2400" b="1">
                <a:latin typeface="Phetsarath OT" pitchFamily="2" charset="2"/>
              </a:rPr>
              <a:t>)</a:t>
            </a:r>
            <a:r>
              <a:rPr lang="en-US" sz="2400" b="1">
                <a:latin typeface="Phetsarath OT" pitchFamily="2" charset="2"/>
              </a:rPr>
              <a:t>.</a:t>
            </a:r>
            <a:endParaRPr lang="en-US" sz="2400">
              <a:latin typeface="Phetsarath OT" pitchFamily="2" charset="2"/>
            </a:endParaRP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589213"/>
            <a:ext cx="48958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6675"/>
            <a:ext cx="26193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2.</a:t>
            </a:r>
            <a:r>
              <a:rPr lang="lo-LA" sz="2400" b="1" smtClean="0">
                <a:latin typeface="Phetsarath OT" pitchFamily="2" charset="2"/>
              </a:rPr>
              <a:t> ໜ້າຕາງ</a:t>
            </a:r>
            <a:r>
              <a:rPr lang="en-US" sz="2400" b="1" smtClean="0">
                <a:latin typeface="Phetsarath OT" pitchFamily="2" charset="2"/>
              </a:rPr>
              <a:t> WCDMA Radio parameter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2262188"/>
            <a:ext cx="6732587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lvl="2" indent="0" eaLnBrk="1" hangingPunct="1">
              <a:buFontTx/>
              <a:buNone/>
            </a:pPr>
            <a:r>
              <a:rPr lang="en-US" smtClean="0">
                <a:latin typeface="Phetsarath OT" pitchFamily="2" charset="2"/>
              </a:rPr>
              <a:t>3.</a:t>
            </a:r>
            <a:r>
              <a:rPr lang="en-US" b="1" smtClean="0">
                <a:latin typeface="Phetsarath OT" pitchFamily="2" charset="2"/>
              </a:rPr>
              <a:t> WCDMA Serving/active set + Neighbors.</a:t>
            </a:r>
            <a:endParaRPr lang="en-US" sz="2000" smtClean="0">
              <a:latin typeface="Phetsarath OT" pitchFamily="2" charset="2"/>
            </a:endParaRP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33600"/>
            <a:ext cx="68405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4.</a:t>
            </a:r>
            <a:r>
              <a:rPr lang="en-US" sz="2400" b="1" smtClean="0">
                <a:latin typeface="Phetsarath OT" pitchFamily="2" charset="2"/>
              </a:rPr>
              <a:t> WCDMA Line Chat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22675"/>
            <a:ext cx="66960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58197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73238"/>
            <a:ext cx="660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Phetsarath OT" pitchFamily="2" charset="2"/>
              </a:rPr>
              <a:t>I. </a:t>
            </a:r>
            <a:r>
              <a:rPr lang="lo-LA" sz="2800" smtClean="0">
                <a:solidFill>
                  <a:srgbClr val="3366CC"/>
                </a:solidFill>
                <a:latin typeface="Phetsarath OT" pitchFamily="2" charset="2"/>
              </a:rPr>
              <a:t>ການວາງແຜນ (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Basic Radio Network Planning</a:t>
            </a:r>
            <a:r>
              <a:rPr lang="lo-LA" sz="2800" b="1" smtClean="0">
                <a:solidFill>
                  <a:srgbClr val="3366CC"/>
                </a:solidFill>
                <a:latin typeface="Phetsarath OT" pitchFamily="2" charset="2"/>
              </a:rPr>
              <a:t>)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.</a:t>
            </a:r>
            <a:r>
              <a:rPr lang="en-US" b="1" smtClean="0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b="1" smtClean="0">
                <a:solidFill>
                  <a:srgbClr val="3366CC"/>
                </a:solidFill>
                <a:latin typeface="Phetsarath OT" pitchFamily="2" charset="2"/>
              </a:rPr>
            </a:br>
            <a:endParaRPr lang="en-US" smtClean="0">
              <a:latin typeface="Phetsarath OT" pitchFamily="2" charset="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3673475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lo-LA" sz="2400" smtClean="0">
                <a:latin typeface="Phetsarath OT" pitchFamily="2" charset="2"/>
              </a:rPr>
              <a:t>ຂໍ້ມູນການສໍາຫລວດສະຖານີ </a:t>
            </a:r>
            <a:r>
              <a:rPr lang="en-US" sz="2400" smtClean="0">
                <a:latin typeface="Phetsarath OT" pitchFamily="2" charset="2"/>
              </a:rPr>
              <a:t>(Site Survey). 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Location: Longitude, Latitude. 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Azimuth.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Tilt.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Tower high. 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Transmission.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Power Supply.</a:t>
            </a:r>
          </a:p>
          <a:p>
            <a:pPr marL="457200" indent="-45720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2. </a:t>
            </a:r>
            <a:r>
              <a:rPr lang="lo-LA" sz="2400" smtClean="0">
                <a:latin typeface="Phetsarath OT" pitchFamily="2" charset="2"/>
              </a:rPr>
              <a:t>ການນໍາໃຊ້ </a:t>
            </a:r>
            <a:r>
              <a:rPr lang="en-US" sz="2400" smtClean="0">
                <a:latin typeface="Phetsarath OT" pitchFamily="2" charset="2"/>
              </a:rPr>
              <a:t>Pocket.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sp>
        <p:nvSpPr>
          <p:cNvPr id="41988" name="Content Placeholder 2"/>
          <p:cNvSpPr txBox="1">
            <a:spLocks/>
          </p:cNvSpPr>
          <p:nvPr/>
        </p:nvSpPr>
        <p:spPr bwMode="auto">
          <a:xfrm>
            <a:off x="468313" y="2205038"/>
            <a:ext cx="82296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latin typeface="Phetsarath OT" pitchFamily="2" charset="2"/>
              </a:rPr>
              <a:t>2.1. </a:t>
            </a:r>
            <a:r>
              <a:rPr lang="lo-LA" sz="2400">
                <a:latin typeface="Phetsarath OT" pitchFamily="2" charset="2"/>
              </a:rPr>
              <a:t>ການເປີດ</a:t>
            </a:r>
            <a:r>
              <a:rPr lang="en-US" sz="2400">
                <a:latin typeface="Phetsarath OT" pitchFamily="2" charset="2"/>
              </a:rPr>
              <a:t> Pocket.</a:t>
            </a:r>
          </a:p>
          <a:p>
            <a:pPr eaLnBrk="1" hangingPunct="1">
              <a:spcBef>
                <a:spcPct val="20000"/>
              </a:spcBef>
            </a:pPr>
            <a:endParaRPr lang="en-US" sz="3200"/>
          </a:p>
        </p:txBody>
      </p:sp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08275"/>
            <a:ext cx="62642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2.2.</a:t>
            </a:r>
            <a:r>
              <a:rPr lang="lo-LA" sz="2400" b="1" smtClean="0">
                <a:latin typeface="Phetsarath OT" pitchFamily="2" charset="2"/>
              </a:rPr>
              <a:t> ໜ້າຕ່າງໃນ </a:t>
            </a:r>
            <a:r>
              <a:rPr lang="en-US" sz="2400" b="1" smtClean="0">
                <a:latin typeface="Phetsarath OT" pitchFamily="2" charset="2"/>
              </a:rPr>
              <a:t>Pocket 1.1 </a:t>
            </a:r>
            <a:r>
              <a:rPr lang="lo-LA" sz="2400" b="1" smtClean="0">
                <a:latin typeface="Phetsarath OT" pitchFamily="2" charset="2"/>
              </a:rPr>
              <a:t>ຮອດ</a:t>
            </a:r>
            <a:r>
              <a:rPr lang="en-US" sz="2400" b="1" smtClean="0">
                <a:latin typeface="Phetsarath OT" pitchFamily="2" charset="2"/>
              </a:rPr>
              <a:t> 1.5.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05038"/>
            <a:ext cx="64087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marL="0" lvl="2" indent="0" eaLnBrk="1" hangingPunct="1">
              <a:buFontTx/>
              <a:buNone/>
            </a:pPr>
            <a:r>
              <a:rPr lang="en-US" smtClean="0">
                <a:latin typeface="Phetsarath OT" pitchFamily="2" charset="2"/>
              </a:rPr>
              <a:t>2.3.</a:t>
            </a:r>
            <a:r>
              <a:rPr lang="lo-LA" b="1" smtClean="0">
                <a:latin typeface="Phetsarath OT" pitchFamily="2" charset="2"/>
              </a:rPr>
              <a:t> ໜ້າຕ່າງ</a:t>
            </a:r>
            <a:r>
              <a:rPr lang="en-US" b="1" smtClean="0">
                <a:latin typeface="Phetsarath OT" pitchFamily="2" charset="2"/>
              </a:rPr>
              <a:t> 2.1 </a:t>
            </a:r>
            <a:r>
              <a:rPr lang="lo-LA" b="1" smtClean="0">
                <a:latin typeface="Phetsarath OT" pitchFamily="2" charset="2"/>
              </a:rPr>
              <a:t>ຮອດ</a:t>
            </a:r>
            <a:r>
              <a:rPr lang="en-US" b="1" smtClean="0">
                <a:latin typeface="Phetsarath OT" pitchFamily="2" charset="2"/>
              </a:rPr>
              <a:t> 2.3.</a:t>
            </a:r>
            <a:endParaRPr lang="en-US" smtClean="0">
              <a:latin typeface="Phetsarath OT" pitchFamily="2" charset="2"/>
            </a:endParaRP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420938"/>
            <a:ext cx="5738812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lvl="2" indent="0" eaLnBrk="1" hangingPunct="1">
              <a:buFontTx/>
              <a:buNone/>
            </a:pPr>
            <a:r>
              <a:rPr lang="en-US" smtClean="0">
                <a:latin typeface="Phetsarath OT" pitchFamily="2" charset="2"/>
              </a:rPr>
              <a:t>2.4.</a:t>
            </a:r>
            <a:r>
              <a:rPr lang="lo-LA" b="1" smtClean="0">
                <a:latin typeface="Phetsarath OT" pitchFamily="2" charset="2"/>
              </a:rPr>
              <a:t> ໜ້າຕ່າງ</a:t>
            </a:r>
            <a:r>
              <a:rPr lang="en-US" b="1" smtClean="0">
                <a:latin typeface="Phetsarath OT" pitchFamily="2" charset="2"/>
              </a:rPr>
              <a:t> 3.1 </a:t>
            </a:r>
            <a:r>
              <a:rPr lang="lo-LA" b="1" smtClean="0">
                <a:latin typeface="Phetsarath OT" pitchFamily="2" charset="2"/>
              </a:rPr>
              <a:t>ຮອດ</a:t>
            </a:r>
            <a:r>
              <a:rPr lang="en-US" b="1" smtClean="0">
                <a:latin typeface="Phetsarath OT" pitchFamily="2" charset="2"/>
              </a:rPr>
              <a:t> 3.3.</a:t>
            </a:r>
            <a:endParaRPr lang="en-US" smtClean="0">
              <a:latin typeface="Phetsarath OT" pitchFamily="2" charset="2"/>
            </a:endParaRP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76475"/>
            <a:ext cx="66960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lvl="2" indent="0" eaLnBrk="1" hangingPunct="1">
              <a:buFontTx/>
              <a:buNone/>
            </a:pPr>
            <a:r>
              <a:rPr lang="en-US" smtClean="0">
                <a:latin typeface="Phetsarath OT" pitchFamily="2" charset="2"/>
              </a:rPr>
              <a:t>2.5.</a:t>
            </a:r>
            <a:r>
              <a:rPr lang="lo-LA" b="1" smtClean="0">
                <a:latin typeface="Phetsarath OT" pitchFamily="2" charset="2"/>
              </a:rPr>
              <a:t> ໜ້າຕ່າງ</a:t>
            </a:r>
            <a:r>
              <a:rPr lang="en-US" b="1" smtClean="0">
                <a:latin typeface="Phetsarath OT" pitchFamily="2" charset="2"/>
              </a:rPr>
              <a:t> 4.1 </a:t>
            </a:r>
            <a:r>
              <a:rPr lang="lo-LA" b="1" smtClean="0">
                <a:latin typeface="Phetsarath OT" pitchFamily="2" charset="2"/>
              </a:rPr>
              <a:t>ຮອດ</a:t>
            </a:r>
            <a:r>
              <a:rPr lang="en-US" b="1" smtClean="0">
                <a:latin typeface="Phetsarath OT" pitchFamily="2" charset="2"/>
              </a:rPr>
              <a:t> 4.4.</a:t>
            </a:r>
            <a:endParaRPr lang="en-US" smtClean="0">
              <a:latin typeface="Phetsarath OT" pitchFamily="2" charset="2"/>
            </a:endParaRP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49500"/>
            <a:ext cx="6697663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2.6.</a:t>
            </a:r>
            <a:r>
              <a:rPr lang="lo-LA" sz="2400" b="1" smtClean="0">
                <a:latin typeface="Phetsarath OT" pitchFamily="2" charset="2"/>
              </a:rPr>
              <a:t> ໜ້າຕ່າງແລະຄວາມໆໝາຍທີສະແດງໃນ</a:t>
            </a:r>
            <a:r>
              <a:rPr lang="en-US" sz="2400" b="1" smtClean="0">
                <a:latin typeface="Phetsarath OT" pitchFamily="2" charset="2"/>
              </a:rPr>
              <a:t> TEMS Pocket.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989138"/>
            <a:ext cx="65452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538288"/>
            <a:ext cx="6784975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3. </a:t>
            </a:r>
            <a:r>
              <a:rPr lang="lo-LA" sz="2400" smtClean="0">
                <a:latin typeface="Phetsarath OT" pitchFamily="2" charset="2"/>
              </a:rPr>
              <a:t>ການນໍາໃຊ້ </a:t>
            </a:r>
            <a:r>
              <a:rPr lang="en-US" sz="2400" smtClean="0">
                <a:latin typeface="Phetsarath OT" pitchFamily="2" charset="2"/>
              </a:rPr>
              <a:t>Route Analyze.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sp>
        <p:nvSpPr>
          <p:cNvPr id="49156" name="Content Placeholder 2"/>
          <p:cNvSpPr txBox="1">
            <a:spLocks/>
          </p:cNvSpPr>
          <p:nvPr/>
        </p:nvSpPr>
        <p:spPr bwMode="auto">
          <a:xfrm>
            <a:off x="468313" y="2201863"/>
            <a:ext cx="8229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latin typeface="Phetsarath OT" pitchFamily="2" charset="2"/>
              </a:rPr>
              <a:t>3.1. </a:t>
            </a:r>
            <a:r>
              <a:rPr lang="lo-LA" sz="2400">
                <a:latin typeface="Phetsarath OT" pitchFamily="2" charset="2"/>
              </a:rPr>
              <a:t>ການ</a:t>
            </a:r>
            <a:r>
              <a:rPr lang="en-US" sz="2400">
                <a:latin typeface="Phetsarath OT" pitchFamily="2" charset="2"/>
              </a:rPr>
              <a:t> Setting Map.</a:t>
            </a:r>
          </a:p>
          <a:p>
            <a:pPr eaLnBrk="1" hangingPunct="1">
              <a:spcBef>
                <a:spcPct val="20000"/>
              </a:spcBef>
            </a:pPr>
            <a:endParaRPr lang="en-US" sz="320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635250"/>
            <a:ext cx="6634163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3.2.</a:t>
            </a:r>
            <a:r>
              <a:rPr lang="lo-LA" sz="2400" b="1" smtClean="0">
                <a:latin typeface="Phetsarath OT" pitchFamily="2" charset="2"/>
              </a:rPr>
              <a:t> ໜ້າຕາງທີ່ຈະເອົາມາວິເຄາະ</a:t>
            </a:r>
            <a:r>
              <a:rPr lang="th-TH" sz="2400" b="1" smtClean="0">
                <a:latin typeface="Phetsarath OT" pitchFamily="2" charset="2"/>
              </a:rPr>
              <a:t>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2781300"/>
            <a:ext cx="546417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444750"/>
            <a:ext cx="20955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3.3.</a:t>
            </a:r>
            <a:r>
              <a:rPr lang="lo-LA" sz="2400" b="1" smtClean="0">
                <a:latin typeface="Phetsarath OT" pitchFamily="2" charset="2"/>
              </a:rPr>
              <a:t> ການເອົາສະຖານີເຂົ້າໃນ</a:t>
            </a:r>
            <a:r>
              <a:rPr lang="en-US" sz="2400" b="1" smtClean="0">
                <a:latin typeface="Phetsarath OT" pitchFamily="2" charset="2"/>
              </a:rPr>
              <a:t> Map.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300288"/>
            <a:ext cx="6769100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Phetsarath OT" pitchFamily="2" charset="2"/>
              </a:rPr>
              <a:t>I. </a:t>
            </a:r>
            <a:r>
              <a:rPr lang="lo-LA" sz="2800" smtClean="0">
                <a:solidFill>
                  <a:srgbClr val="3366CC"/>
                </a:solidFill>
                <a:latin typeface="Phetsarath OT" pitchFamily="2" charset="2"/>
              </a:rPr>
              <a:t>ການວາງແຜນ (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Basic Radio Network Planning</a:t>
            </a:r>
            <a:r>
              <a:rPr lang="lo-LA" sz="2800" b="1" smtClean="0">
                <a:solidFill>
                  <a:srgbClr val="3366CC"/>
                </a:solidFill>
                <a:latin typeface="Phetsarath OT" pitchFamily="2" charset="2"/>
              </a:rPr>
              <a:t>)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.</a:t>
            </a:r>
            <a:b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</a:br>
            <a:endParaRPr lang="en-US" sz="2800" smtClean="0">
              <a:latin typeface="Phetsarath OT" pitchFamily="2" charset="2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2. </a:t>
            </a:r>
            <a:r>
              <a:rPr lang="lo-LA" sz="2400" b="1" smtClean="0">
                <a:latin typeface="Phetsarath OT" pitchFamily="2" charset="2"/>
              </a:rPr>
              <a:t>ການວາງແຜນ</a:t>
            </a:r>
            <a:r>
              <a:rPr lang="en-US" sz="2400" b="1" smtClean="0">
                <a:latin typeface="Phetsarath OT" pitchFamily="2" charset="2"/>
              </a:rPr>
              <a:t> Capacity. (</a:t>
            </a:r>
            <a:r>
              <a:rPr lang="lo-LA" sz="2400" b="1" smtClean="0">
                <a:latin typeface="Phetsarath OT" pitchFamily="2" charset="2"/>
              </a:rPr>
              <a:t> </a:t>
            </a:r>
            <a:r>
              <a:rPr lang="en-US" sz="2400" b="1" smtClean="0">
                <a:latin typeface="Phetsarath OT" pitchFamily="2" charset="2"/>
              </a:rPr>
              <a:t>Capacity  Planning).</a:t>
            </a:r>
          </a:p>
          <a:p>
            <a:pPr marL="0" indent="0" eaLnBrk="1" hangingPunct="1"/>
            <a:r>
              <a:rPr lang="en-US" sz="2400" b="1" smtClean="0">
                <a:latin typeface="Phetsarath OT" pitchFamily="2" charset="2"/>
              </a:rPr>
              <a:t>Number of Cell.</a:t>
            </a:r>
          </a:p>
          <a:p>
            <a:pPr marL="0" indent="0" eaLnBrk="1" hangingPunct="1"/>
            <a:r>
              <a:rPr lang="en-US" sz="2400" b="1" smtClean="0">
                <a:latin typeface="Phetsarath OT" pitchFamily="2" charset="2"/>
              </a:rPr>
              <a:t>Number Configuration TRX.</a:t>
            </a:r>
          </a:p>
          <a:p>
            <a:pPr marL="0" indent="0" eaLnBrk="1" hangingPunct="1">
              <a:buFontTx/>
              <a:buNone/>
            </a:pPr>
            <a:r>
              <a:rPr lang="en-US" sz="2400" b="1" smtClean="0">
                <a:latin typeface="Phetsarath OT" pitchFamily="2" charset="2"/>
              </a:rPr>
              <a:t>3. </a:t>
            </a:r>
            <a:r>
              <a:rPr lang="lo-LA" sz="2400" b="1" smtClean="0">
                <a:latin typeface="Phetsarath OT" pitchFamily="2" charset="2"/>
              </a:rPr>
              <a:t>ການວາງແຜນ</a:t>
            </a:r>
            <a:r>
              <a:rPr lang="en-US" sz="2400" b="1" smtClean="0">
                <a:latin typeface="Phetsarath OT" pitchFamily="2" charset="2"/>
              </a:rPr>
              <a:t> Coverage (Coverage Planning).</a:t>
            </a:r>
          </a:p>
          <a:p>
            <a:pPr marL="0" indent="0" eaLnBrk="1" hangingPunct="1"/>
            <a:r>
              <a:rPr lang="en-US" sz="2400" b="1" smtClean="0">
                <a:latin typeface="Phetsarath OT" pitchFamily="2" charset="2"/>
              </a:rPr>
              <a:t>Tower high.</a:t>
            </a:r>
          </a:p>
          <a:p>
            <a:pPr marL="0" indent="0" eaLnBrk="1" hangingPunct="1"/>
            <a:r>
              <a:rPr lang="en-US" sz="2400" b="1" smtClean="0">
                <a:latin typeface="Phetsarath OT" pitchFamily="2" charset="2"/>
              </a:rPr>
              <a:t>BTS Type ( 900Mhz or 1800 Mhz).</a:t>
            </a:r>
          </a:p>
          <a:p>
            <a:pPr marL="0" indent="0" eaLnBrk="1" hangingPunct="1"/>
            <a:r>
              <a:rPr lang="en-US" sz="2400" b="1" smtClean="0">
                <a:latin typeface="Phetsarath OT" pitchFamily="2" charset="2"/>
              </a:rPr>
              <a:t>Tilt.</a:t>
            </a:r>
          </a:p>
          <a:p>
            <a:pPr marL="0" indent="0" eaLnBrk="1" hangingPunct="1"/>
            <a:r>
              <a:rPr lang="en-US" sz="2400" b="1" smtClean="0">
                <a:latin typeface="Phetsarath OT" pitchFamily="2" charset="2"/>
              </a:rPr>
              <a:t>Number of Cell.</a:t>
            </a:r>
            <a:endParaRPr lang="en-US" sz="2400" smtClean="0">
              <a:latin typeface="Phetsarath OT" pitchFamily="2" charset="2"/>
            </a:endParaRPr>
          </a:p>
          <a:p>
            <a:pPr marL="0" indent="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3.4.</a:t>
            </a:r>
            <a:r>
              <a:rPr lang="lo-LA" sz="2400" smtClean="0">
                <a:latin typeface="Phetsarath OT" pitchFamily="2" charset="2"/>
              </a:rPr>
              <a:t>ການເອົາ </a:t>
            </a:r>
            <a:r>
              <a:rPr lang="en-US" sz="2400" smtClean="0">
                <a:latin typeface="Phetsarath OT" pitchFamily="2" charset="2"/>
              </a:rPr>
              <a:t>Logfile </a:t>
            </a:r>
            <a:r>
              <a:rPr lang="lo-LA" sz="2400" smtClean="0">
                <a:latin typeface="Phetsarath OT" pitchFamily="2" charset="2"/>
              </a:rPr>
              <a:t>ເຂົ້າ.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276475"/>
            <a:ext cx="66468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517650"/>
            <a:ext cx="8229600" cy="461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3.5. </a:t>
            </a:r>
            <a:r>
              <a:rPr lang="lo-LA" sz="2400" smtClean="0">
                <a:latin typeface="Phetsarath OT" pitchFamily="2" charset="2"/>
              </a:rPr>
              <a:t>ການວິເຄາະ.</a:t>
            </a:r>
            <a:endParaRPr lang="en-US" sz="2400" smtClean="0">
              <a:latin typeface="Phetsarath OT" pitchFamily="2" charset="2"/>
            </a:endParaRPr>
          </a:p>
        </p:txBody>
      </p:sp>
      <p:sp>
        <p:nvSpPr>
          <p:cNvPr id="53252" name="Content Placeholder 2"/>
          <p:cNvSpPr txBox="1">
            <a:spLocks/>
          </p:cNvSpPr>
          <p:nvPr/>
        </p:nvSpPr>
        <p:spPr bwMode="auto">
          <a:xfrm>
            <a:off x="474663" y="1982788"/>
            <a:ext cx="8229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>
                <a:latin typeface="Phetsarath OT" pitchFamily="2" charset="2"/>
              </a:rPr>
              <a:t>3.5.</a:t>
            </a:r>
            <a:r>
              <a:rPr lang="lo-LA" sz="2400">
                <a:latin typeface="Phetsarath OT" pitchFamily="2" charset="2"/>
              </a:rPr>
              <a:t>1.</a:t>
            </a:r>
            <a:r>
              <a:rPr lang="en-US" sz="2400">
                <a:latin typeface="Phetsarath OT" pitchFamily="2" charset="2"/>
              </a:rPr>
              <a:t> </a:t>
            </a:r>
            <a:r>
              <a:rPr lang="lo-LA" sz="2400">
                <a:latin typeface="Phetsarath OT" pitchFamily="2" charset="2"/>
              </a:rPr>
              <a:t>ການວິເຄາະຈຸດທີ່ມີຄວາມຖີ່ຕໍາກັນ.</a:t>
            </a:r>
            <a:endParaRPr lang="en-US" sz="2400">
              <a:latin typeface="Phetsarath OT" pitchFamily="2" charset="2"/>
            </a:endParaRPr>
          </a:p>
        </p:txBody>
      </p:sp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2505075"/>
            <a:ext cx="6861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412875"/>
            <a:ext cx="6746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3.5.2.</a:t>
            </a:r>
            <a:r>
              <a:rPr lang="lo-LA" sz="2400" b="1" smtClean="0">
                <a:latin typeface="Phetsarath OT" pitchFamily="2" charset="2"/>
              </a:rPr>
              <a:t> ການວິເຄາະ</a:t>
            </a:r>
            <a:r>
              <a:rPr lang="en-US" sz="2400" b="1" smtClean="0">
                <a:latin typeface="Phetsarath OT" pitchFamily="2" charset="2"/>
              </a:rPr>
              <a:t> TRX </a:t>
            </a:r>
            <a:r>
              <a:rPr lang="lo-LA" sz="2400" b="1" smtClean="0">
                <a:latin typeface="Phetsarath OT" pitchFamily="2" charset="2"/>
              </a:rPr>
              <a:t>ມີບັນຫາ</a:t>
            </a:r>
            <a:r>
              <a:rPr lang="en-US" sz="2400" b="1" smtClean="0">
                <a:latin typeface="Phetsarath OT" pitchFamily="2" charset="2"/>
              </a:rPr>
              <a:t>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55300" name="Content Placeholder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66960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70564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3.5.3. </a:t>
            </a:r>
            <a:r>
              <a:rPr lang="lo-LA" sz="2400" smtClean="0">
                <a:latin typeface="Phetsarath OT" pitchFamily="2" charset="2"/>
              </a:rPr>
              <a:t>ການກວດກາທິດທາງຂອງອັງແຕນນາ.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205038"/>
            <a:ext cx="67087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3.5.4.</a:t>
            </a:r>
            <a:r>
              <a:rPr lang="lo-LA" sz="2400" b="1" smtClean="0">
                <a:latin typeface="Phetsarath OT" pitchFamily="2" charset="2"/>
              </a:rPr>
              <a:t> ການກວດກາສັນຍານອ່ອນ</a:t>
            </a:r>
            <a:r>
              <a:rPr lang="en-US" sz="2400" b="1" smtClean="0">
                <a:latin typeface="Phetsarath OT" pitchFamily="2" charset="2"/>
              </a:rPr>
              <a:t>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54737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3.5.5.</a:t>
            </a:r>
            <a:r>
              <a:rPr lang="lo-LA" sz="2400" b="1" smtClean="0">
                <a:latin typeface="Phetsarath OT" pitchFamily="2" charset="2"/>
              </a:rPr>
              <a:t> ການວິເຄາະການເກີດ</a:t>
            </a:r>
            <a:r>
              <a:rPr lang="en-US" sz="2400" b="1" smtClean="0">
                <a:latin typeface="Phetsarath OT" pitchFamily="2" charset="2"/>
              </a:rPr>
              <a:t> Call drop.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060575"/>
            <a:ext cx="62658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900238"/>
            <a:ext cx="6723062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3.5.6.</a:t>
            </a:r>
            <a:r>
              <a:rPr lang="lo-LA" sz="2400" b="1" smtClean="0">
                <a:latin typeface="Phetsarath OT" pitchFamily="2" charset="2"/>
              </a:rPr>
              <a:t> ການ</a:t>
            </a:r>
            <a:r>
              <a:rPr lang="en-US" sz="2400" b="1" smtClean="0">
                <a:latin typeface="Phetsarath OT" pitchFamily="2" charset="2"/>
              </a:rPr>
              <a:t> Convert Log file </a:t>
            </a:r>
            <a:r>
              <a:rPr lang="lo-LA" sz="2400" b="1" smtClean="0">
                <a:latin typeface="Phetsarath OT" pitchFamily="2" charset="2"/>
              </a:rPr>
              <a:t>ໃສ່</a:t>
            </a:r>
            <a:r>
              <a:rPr lang="en-US" sz="2400" b="1" smtClean="0">
                <a:latin typeface="Phetsarath OT" pitchFamily="2" charset="2"/>
              </a:rPr>
              <a:t> Google Earth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133600"/>
            <a:ext cx="69119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18488" cy="46418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4. </a:t>
            </a:r>
            <a:r>
              <a:rPr lang="lo-LA" sz="2400" b="1" smtClean="0">
                <a:latin typeface="Phetsarath OT" pitchFamily="2" charset="2"/>
              </a:rPr>
              <a:t>ການວາງແຜນຄວາມຖີ່ </a:t>
            </a:r>
            <a:r>
              <a:rPr lang="en-US" sz="2400" b="1" smtClean="0">
                <a:latin typeface="Phetsarath OT" pitchFamily="2" charset="2"/>
              </a:rPr>
              <a:t>( Frequency Planning).</a:t>
            </a:r>
          </a:p>
          <a:p>
            <a:pPr marL="0" indent="0" eaLnBrk="1" hangingPunct="1"/>
            <a:r>
              <a:rPr lang="lo-LA" sz="2400" smtClean="0">
                <a:latin typeface="Phetsarath OT" pitchFamily="2" charset="2"/>
              </a:rPr>
              <a:t>ຍານ</a:t>
            </a:r>
            <a:r>
              <a:rPr lang="en-US" sz="2400" smtClean="0">
                <a:latin typeface="Phetsarath OT" pitchFamily="2" charset="2"/>
              </a:rPr>
              <a:t>  E-GSM 900 =</a:t>
            </a:r>
            <a:r>
              <a:rPr lang="lo-LA" sz="2400" smtClean="0">
                <a:latin typeface="Phetsarath OT" pitchFamily="2" charset="2"/>
              </a:rPr>
              <a:t> ຈະມີຊ່ອງສັນຍານແຕ່ </a:t>
            </a:r>
            <a:r>
              <a:rPr lang="en-US" sz="2400" smtClean="0">
                <a:latin typeface="Phetsarath OT" pitchFamily="2" charset="2"/>
              </a:rPr>
              <a:t>1013 – 1023</a:t>
            </a:r>
            <a:r>
              <a:rPr lang="lo-LA" sz="2400" smtClean="0">
                <a:latin typeface="Phetsarath OT" pitchFamily="2" charset="2"/>
              </a:rPr>
              <a:t>,  ແບນວິດມີ</a:t>
            </a:r>
            <a:r>
              <a:rPr lang="en-US" sz="2400" smtClean="0">
                <a:latin typeface="Phetsarath OT" pitchFamily="2" charset="2"/>
              </a:rPr>
              <a:t> 2.2 MHz.</a:t>
            </a:r>
          </a:p>
          <a:p>
            <a:pPr marL="0" indent="0" eaLnBrk="1" hangingPunct="1"/>
            <a:r>
              <a:rPr lang="lo-LA" sz="2400" smtClean="0">
                <a:latin typeface="Phetsarath OT" pitchFamily="2" charset="2"/>
              </a:rPr>
              <a:t>ຍານ</a:t>
            </a:r>
            <a:r>
              <a:rPr lang="en-US" sz="2400" smtClean="0">
                <a:latin typeface="Phetsarath OT" pitchFamily="2" charset="2"/>
              </a:rPr>
              <a:t> P-GSM 900 = </a:t>
            </a:r>
            <a:r>
              <a:rPr lang="lo-LA" sz="2400" smtClean="0">
                <a:latin typeface="Phetsarath OT" pitchFamily="2" charset="2"/>
              </a:rPr>
              <a:t>ຈະມີຊ່ອງສັນຍານແຕ່ </a:t>
            </a:r>
            <a:r>
              <a:rPr lang="en-US" sz="2400" smtClean="0">
                <a:latin typeface="Phetsarath OT" pitchFamily="2" charset="2"/>
              </a:rPr>
              <a:t>1 – 30</a:t>
            </a:r>
            <a:r>
              <a:rPr lang="lo-LA" sz="2400" smtClean="0">
                <a:latin typeface="Phetsarath OT" pitchFamily="2" charset="2"/>
              </a:rPr>
              <a:t>, ແບນວິດມີ</a:t>
            </a:r>
            <a:r>
              <a:rPr lang="en-US" sz="2400" smtClean="0">
                <a:latin typeface="Phetsarath OT" pitchFamily="2" charset="2"/>
              </a:rPr>
              <a:t> 6 MHz.</a:t>
            </a:r>
          </a:p>
          <a:p>
            <a:pPr marL="0" indent="0" eaLnBrk="1" hangingPunct="1"/>
            <a:r>
              <a:rPr lang="lo-LA" sz="2400" smtClean="0">
                <a:latin typeface="Phetsarath OT" pitchFamily="2" charset="2"/>
              </a:rPr>
              <a:t>ຍານ</a:t>
            </a:r>
            <a:r>
              <a:rPr lang="en-US" sz="2400" smtClean="0">
                <a:latin typeface="Phetsarath OT" pitchFamily="2" charset="2"/>
              </a:rPr>
              <a:t>  GSM 1800 = </a:t>
            </a:r>
            <a:r>
              <a:rPr lang="lo-LA" sz="2400" smtClean="0">
                <a:latin typeface="Phetsarath OT" pitchFamily="2" charset="2"/>
              </a:rPr>
              <a:t>ຈະມີຊ່ອງສັນຍານແຕ່ </a:t>
            </a:r>
            <a:r>
              <a:rPr lang="en-US" sz="2400" smtClean="0">
                <a:latin typeface="Phetsarath OT" pitchFamily="2" charset="2"/>
              </a:rPr>
              <a:t>662 – 735</a:t>
            </a:r>
            <a:r>
              <a:rPr lang="lo-LA" sz="2400" smtClean="0">
                <a:latin typeface="Phetsarath OT" pitchFamily="2" charset="2"/>
              </a:rPr>
              <a:t>, ແບນວິດມີ</a:t>
            </a:r>
            <a:r>
              <a:rPr lang="en-US" sz="2400" smtClean="0">
                <a:latin typeface="Phetsarath OT" pitchFamily="2" charset="2"/>
              </a:rPr>
              <a:t> 14.6 MHz.</a:t>
            </a:r>
          </a:p>
          <a:p>
            <a:pPr marL="0" indent="0" eaLnBrk="1" hangingPunct="1"/>
            <a:r>
              <a:rPr lang="lo-LA" sz="2400" smtClean="0">
                <a:latin typeface="Phetsarath OT" pitchFamily="2" charset="2"/>
              </a:rPr>
              <a:t>ຍານ</a:t>
            </a:r>
            <a:r>
              <a:rPr lang="en-US" sz="2400" smtClean="0">
                <a:latin typeface="Phetsarath OT" pitchFamily="2" charset="2"/>
              </a:rPr>
              <a:t> WCDMA / 3G = </a:t>
            </a:r>
            <a:r>
              <a:rPr lang="lo-LA" sz="2400" smtClean="0">
                <a:latin typeface="Phetsarath OT" pitchFamily="2" charset="2"/>
              </a:rPr>
              <a:t>ຈະມີຊ່ອງສັນຍານແຕ່ 2 ຊ່ອງຄື: </a:t>
            </a:r>
            <a:r>
              <a:rPr lang="en-US" sz="2400" smtClean="0">
                <a:latin typeface="Phetsarath OT" pitchFamily="2" charset="2"/>
              </a:rPr>
              <a:t>10763, 10788</a:t>
            </a:r>
            <a:r>
              <a:rPr lang="lo-LA" sz="2400" smtClean="0">
                <a:latin typeface="Phetsarath OT" pitchFamily="2" charset="2"/>
              </a:rPr>
              <a:t>, ແບນວິດມີ</a:t>
            </a:r>
            <a:r>
              <a:rPr lang="en-US" sz="2400" smtClean="0">
                <a:latin typeface="Phetsarath OT" pitchFamily="2" charset="2"/>
              </a:rPr>
              <a:t> 10 MHZ.</a:t>
            </a:r>
          </a:p>
          <a:p>
            <a:pPr marL="0" indent="0" eaLnBrk="1" hangingPunct="1"/>
            <a:endParaRPr lang="en-US" sz="2400" smtClean="0">
              <a:latin typeface="Phetsarath OT" pitchFamily="2" charset="2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Phetsarath OT" pitchFamily="2" charset="2"/>
              </a:rPr>
              <a:t>I. </a:t>
            </a:r>
            <a:r>
              <a:rPr lang="lo-LA" sz="2800" smtClean="0">
                <a:solidFill>
                  <a:srgbClr val="3366CC"/>
                </a:solidFill>
                <a:latin typeface="Phetsarath OT" pitchFamily="2" charset="2"/>
              </a:rPr>
              <a:t>ການວາງແຜນ (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Basic Radio Network Planning</a:t>
            </a:r>
            <a:r>
              <a:rPr lang="lo-LA" sz="2800" b="1" smtClean="0">
                <a:solidFill>
                  <a:srgbClr val="3366CC"/>
                </a:solidFill>
                <a:latin typeface="Phetsarath OT" pitchFamily="2" charset="2"/>
              </a:rPr>
              <a:t>)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.</a:t>
            </a:r>
            <a:b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</a:br>
            <a:endParaRPr lang="en-US" sz="2800" smtClean="0">
              <a:latin typeface="Phetsarath O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032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4. </a:t>
            </a:r>
            <a:r>
              <a:rPr lang="lo-LA" sz="2400" smtClean="0">
                <a:latin typeface="Phetsarath OT" pitchFamily="2" charset="2"/>
              </a:rPr>
              <a:t>ການນໍາໃຊ້ </a:t>
            </a:r>
            <a:r>
              <a:rPr lang="en-US" sz="2400" smtClean="0">
                <a:latin typeface="Phetsarath OT" pitchFamily="2" charset="2"/>
              </a:rPr>
              <a:t>TEMS Discovery.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69850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46088" y="1484313"/>
            <a:ext cx="8229600" cy="7064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4.1. </a:t>
            </a:r>
            <a:r>
              <a:rPr lang="lo-LA" sz="2400" smtClean="0">
                <a:latin typeface="Phetsarath OT" pitchFamily="2" charset="2"/>
              </a:rPr>
              <a:t>ການສ້າງ </a:t>
            </a:r>
            <a:r>
              <a:rPr lang="en-US" sz="2400" smtClean="0">
                <a:latin typeface="Phetsarath OT" pitchFamily="2" charset="2"/>
              </a:rPr>
              <a:t>Project.</a:t>
            </a:r>
          </a:p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 &gt; new&gt; project name&gt; save.</a:t>
            </a:r>
          </a:p>
          <a:p>
            <a:pPr marL="0" indent="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6911975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4.2. </a:t>
            </a:r>
            <a:r>
              <a:rPr lang="lo-LA" sz="2400" smtClean="0">
                <a:latin typeface="Phetsarath OT" pitchFamily="2" charset="2"/>
              </a:rPr>
              <a:t>ການ</a:t>
            </a:r>
            <a:r>
              <a:rPr lang="en-US" sz="2400" smtClean="0">
                <a:latin typeface="Phetsarath OT" pitchFamily="2" charset="2"/>
              </a:rPr>
              <a:t> Setting Map.</a:t>
            </a:r>
          </a:p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&gt; GIS Coverage Map&gt;Addfile&gt; file map.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2636838"/>
            <a:ext cx="700405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6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4.3. </a:t>
            </a:r>
            <a:r>
              <a:rPr lang="lo-LA" sz="2400" smtClean="0">
                <a:latin typeface="Phetsarath OT" pitchFamily="2" charset="2"/>
              </a:rPr>
              <a:t>ການ </a:t>
            </a:r>
            <a:r>
              <a:rPr lang="en-US" sz="2400" smtClean="0">
                <a:latin typeface="Phetsarath OT" pitchFamily="2" charset="2"/>
              </a:rPr>
              <a:t>Setting Cell file.</a:t>
            </a:r>
          </a:p>
          <a:p>
            <a:pPr marL="0" indent="0" eaLnBrk="1" hangingPunct="1">
              <a:buFontTx/>
              <a:buNone/>
            </a:pPr>
            <a:r>
              <a:rPr lang="en-US" sz="2400" smtClean="0"/>
              <a:t>File &gt; Import &gt; Import Network Configuration 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3" b="59773"/>
          <a:stretch>
            <a:fillRect/>
          </a:stretch>
        </p:blipFill>
        <p:spPr bwMode="auto">
          <a:xfrm>
            <a:off x="1908175" y="2565400"/>
            <a:ext cx="66960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8499" r="19568" b="15865"/>
          <a:stretch>
            <a:fillRect/>
          </a:stretch>
        </p:blipFill>
        <p:spPr bwMode="auto">
          <a:xfrm>
            <a:off x="5724525" y="1503363"/>
            <a:ext cx="30019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13881" r="19569" b="16147"/>
          <a:stretch>
            <a:fillRect/>
          </a:stretch>
        </p:blipFill>
        <p:spPr bwMode="auto">
          <a:xfrm>
            <a:off x="1403350" y="1484313"/>
            <a:ext cx="41052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514475"/>
            <a:ext cx="7008813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47838"/>
            <a:ext cx="6480175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60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4.4.</a:t>
            </a:r>
            <a:r>
              <a:rPr lang="lo-LA" sz="2400" smtClean="0">
                <a:latin typeface="Phetsarath OT" pitchFamily="2" charset="2"/>
              </a:rPr>
              <a:t> ການ </a:t>
            </a:r>
            <a:r>
              <a:rPr lang="en-US" sz="2400" smtClean="0">
                <a:latin typeface="Phetsarath OT" pitchFamily="2" charset="2"/>
              </a:rPr>
              <a:t>import Log file.</a:t>
            </a:r>
          </a:p>
          <a:p>
            <a:pPr marL="0" indent="0" eaLnBrk="1" hangingPunct="1">
              <a:buFontTx/>
              <a:buNone/>
            </a:pPr>
            <a:r>
              <a:rPr lang="en-US" sz="2400" smtClean="0"/>
              <a:t>File &gt; Import &gt; Import Drive Test Data &gt; open&gt; export.</a:t>
            </a:r>
            <a:r>
              <a:rPr lang="en-US" sz="2400" b="1" smtClean="0"/>
              <a:t> </a:t>
            </a:r>
          </a:p>
          <a:p>
            <a:pPr marL="0" indent="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51" b="44476"/>
          <a:stretch>
            <a:fillRect/>
          </a:stretch>
        </p:blipFill>
        <p:spPr bwMode="auto">
          <a:xfrm>
            <a:off x="1619250" y="2492375"/>
            <a:ext cx="626586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981200"/>
            <a:ext cx="6799263" cy="4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700213"/>
            <a:ext cx="6392863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0322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b="1" smtClean="0">
                <a:latin typeface="Phetsarath OT" pitchFamily="2" charset="2"/>
              </a:rPr>
              <a:t>5.</a:t>
            </a:r>
            <a:r>
              <a:rPr lang="lo-LA" sz="2400" b="1" smtClean="0">
                <a:latin typeface="Phetsarath OT" pitchFamily="2" charset="2"/>
              </a:rPr>
              <a:t>ການວາງແຜນ</a:t>
            </a:r>
            <a:r>
              <a:rPr lang="en-US" sz="2400" b="1" smtClean="0">
                <a:latin typeface="Phetsarath OT" pitchFamily="2" charset="2"/>
              </a:rPr>
              <a:t> Neighbor Cell.</a:t>
            </a:r>
          </a:p>
          <a:p>
            <a:pPr marL="0" indent="0" eaLnBrk="1" hangingPunct="1"/>
            <a:r>
              <a:rPr lang="en-US" sz="2400" smtClean="0">
                <a:latin typeface="Phetsarath OT" pitchFamily="2" charset="2"/>
              </a:rPr>
              <a:t>Add NB Cells for Handover.</a:t>
            </a:r>
          </a:p>
          <a:p>
            <a:pPr marL="0" indent="0" eaLnBrk="1" hangingPunct="1"/>
            <a:r>
              <a:rPr lang="en-US" sz="2400" smtClean="0">
                <a:latin typeface="Phetsarath OT" pitchFamily="2" charset="2"/>
              </a:rPr>
              <a:t>No NB Cells = Call drop, Traffic not Balance.</a:t>
            </a:r>
          </a:p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6.</a:t>
            </a:r>
            <a:r>
              <a:rPr lang="lo-LA" sz="2400" b="1" smtClean="0">
                <a:latin typeface="Phetsarath OT" pitchFamily="2" charset="2"/>
              </a:rPr>
              <a:t> ການ</a:t>
            </a:r>
            <a:r>
              <a:rPr lang="en-US" sz="2400" b="1" smtClean="0">
                <a:latin typeface="Phetsarath OT" pitchFamily="2" charset="2"/>
              </a:rPr>
              <a:t> Plan </a:t>
            </a:r>
            <a:r>
              <a:rPr lang="lo-LA" sz="2400" b="1" smtClean="0">
                <a:latin typeface="Phetsarath OT" pitchFamily="2" charset="2"/>
              </a:rPr>
              <a:t>ຄ່າຕ່າງໆທີ່ຈະ</a:t>
            </a:r>
            <a:r>
              <a:rPr lang="en-US" sz="2400" b="1" smtClean="0">
                <a:latin typeface="Phetsarath OT" pitchFamily="2" charset="2"/>
              </a:rPr>
              <a:t> Configuration </a:t>
            </a:r>
            <a:r>
              <a:rPr lang="lo-LA" sz="2400" b="1" smtClean="0">
                <a:latin typeface="Phetsarath OT" pitchFamily="2" charset="2"/>
              </a:rPr>
              <a:t>ໃນ</a:t>
            </a:r>
            <a:r>
              <a:rPr lang="en-US" sz="2400" b="1" smtClean="0">
                <a:latin typeface="Phetsarath OT" pitchFamily="2" charset="2"/>
              </a:rPr>
              <a:t> OMC - R.</a:t>
            </a:r>
          </a:p>
          <a:p>
            <a:pPr marL="0" indent="0" eaLnBrk="1" hangingPunct="1"/>
            <a:r>
              <a:rPr lang="en-US" sz="2400" b="1" smtClean="0">
                <a:latin typeface="Phetsarath OT" pitchFamily="2" charset="2"/>
              </a:rPr>
              <a:t>Site Name.</a:t>
            </a:r>
          </a:p>
          <a:p>
            <a:pPr marL="0" indent="0" eaLnBrk="1" hangingPunct="1"/>
            <a:r>
              <a:rPr lang="en-US" sz="2400" b="1" smtClean="0">
                <a:latin typeface="Phetsarath OT" pitchFamily="2" charset="2"/>
              </a:rPr>
              <a:t>CGI: LAC, CI, BASIC……</a:t>
            </a:r>
          </a:p>
          <a:p>
            <a:pPr marL="0" indent="0" eaLnBrk="1" hangingPunct="1"/>
            <a:r>
              <a:rPr lang="en-US" sz="2400" b="1" smtClean="0">
                <a:latin typeface="Phetsarath OT" pitchFamily="2" charset="2"/>
              </a:rPr>
              <a:t>Frequency channel.</a:t>
            </a:r>
          </a:p>
          <a:p>
            <a:pPr marL="0" indent="0" eaLnBrk="1" hangingPunct="1"/>
            <a:r>
              <a:rPr lang="en-US" sz="2400" b="1" smtClean="0">
                <a:latin typeface="Phetsarath OT" pitchFamily="2" charset="2"/>
              </a:rPr>
              <a:t>Neighbor Cells.</a:t>
            </a:r>
          </a:p>
          <a:p>
            <a:pPr marL="0" indent="0" eaLnBrk="1" hangingPunct="1"/>
            <a:r>
              <a:rPr lang="en-US" sz="2400" b="1" smtClean="0">
                <a:latin typeface="Phetsarath OT" pitchFamily="2" charset="2"/>
              </a:rPr>
              <a:t>BSC.</a:t>
            </a:r>
            <a:endParaRPr lang="en-US" sz="2400" smtClean="0">
              <a:latin typeface="Phetsarath OT" pitchFamily="2" charset="2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Phetsarath OT" pitchFamily="2" charset="2"/>
              </a:rPr>
              <a:t>I. </a:t>
            </a:r>
            <a:r>
              <a:rPr lang="lo-LA" sz="2800" smtClean="0">
                <a:solidFill>
                  <a:srgbClr val="3366CC"/>
                </a:solidFill>
                <a:latin typeface="Phetsarath OT" pitchFamily="2" charset="2"/>
              </a:rPr>
              <a:t>ການວາງແຜນ (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Basic Radio Network Planning</a:t>
            </a:r>
            <a:r>
              <a:rPr lang="lo-LA" sz="2800" b="1" smtClean="0">
                <a:solidFill>
                  <a:srgbClr val="3366CC"/>
                </a:solidFill>
                <a:latin typeface="Phetsarath OT" pitchFamily="2" charset="2"/>
              </a:rPr>
              <a:t>)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.</a:t>
            </a:r>
            <a:b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</a:br>
            <a:endParaRPr lang="en-US" sz="2800" smtClean="0">
              <a:latin typeface="Phetsarath OT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4.5. Send parameter to Map view.</a:t>
            </a:r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306638"/>
            <a:ext cx="352901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306638"/>
            <a:ext cx="3451225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5. </a:t>
            </a:r>
            <a:r>
              <a:rPr lang="lo-LA" sz="2400" smtClean="0">
                <a:latin typeface="Phetsarath OT" pitchFamily="2" charset="2"/>
              </a:rPr>
              <a:t>ພື້ນຖານການໍາໃຊ້ </a:t>
            </a:r>
            <a:r>
              <a:rPr lang="en-US" sz="2400" smtClean="0">
                <a:latin typeface="Phetsarath OT" pitchFamily="2" charset="2"/>
              </a:rPr>
              <a:t>Mapinfo</a:t>
            </a:r>
            <a:r>
              <a:rPr lang="lo-LA" sz="2400" smtClean="0">
                <a:latin typeface="Phetsarath OT" pitchFamily="2" charset="2"/>
              </a:rPr>
              <a:t> ສໍາລັງ </a:t>
            </a:r>
            <a:r>
              <a:rPr lang="en-US" sz="2400" smtClean="0">
                <a:latin typeface="Phetsarath OT" pitchFamily="2" charset="2"/>
              </a:rPr>
              <a:t>DT Logfile.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33600"/>
            <a:ext cx="4465638" cy="38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3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5.1. </a:t>
            </a:r>
            <a:r>
              <a:rPr lang="lo-LA" sz="2400" smtClean="0">
                <a:latin typeface="Phetsarath OT" pitchFamily="2" charset="2"/>
              </a:rPr>
              <a:t>ການ​​ເອົາ </a:t>
            </a:r>
            <a:r>
              <a:rPr lang="en-US" sz="2400" smtClean="0">
                <a:latin typeface="Phetsarath OT" pitchFamily="2" charset="2"/>
              </a:rPr>
              <a:t>Map </a:t>
            </a:r>
            <a:r>
              <a:rPr lang="lo-LA" sz="2400" smtClean="0">
                <a:latin typeface="Phetsarath OT" pitchFamily="2" charset="2"/>
              </a:rPr>
              <a:t>​ເຂົ້າ</a:t>
            </a:r>
            <a:r>
              <a:rPr lang="en-US" sz="2400" smtClean="0">
                <a:latin typeface="Phetsarath OT" pitchFamily="2" charset="2"/>
              </a:rPr>
              <a:t>. </a:t>
            </a:r>
          </a:p>
          <a:p>
            <a:pPr marL="0" indent="0" eaLnBrk="1" hangingPunct="1">
              <a:buFontTx/>
              <a:buNone/>
            </a:pPr>
            <a:r>
              <a:rPr lang="en-US" sz="2400" smtClean="0"/>
              <a:t>       Open &gt;  file Map&gt; open.</a:t>
            </a: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7475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92375"/>
            <a:ext cx="72723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52950"/>
            <a:ext cx="66246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89138"/>
            <a:ext cx="6985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5.2. </a:t>
            </a:r>
            <a:r>
              <a:rPr lang="lo-LA" sz="2400" smtClean="0">
                <a:latin typeface="Phetsarath OT" pitchFamily="2" charset="2"/>
              </a:rPr>
              <a:t>ການ​ເອົາ​ຊື່ ສະຖານີ​ເຂົ້າ​ໃນ </a:t>
            </a:r>
            <a:r>
              <a:rPr lang="en-US" sz="2400" smtClean="0">
                <a:latin typeface="Phetsarath OT" pitchFamily="2" charset="2"/>
              </a:rPr>
              <a:t>Map.</a:t>
            </a:r>
          </a:p>
          <a:p>
            <a:pPr marL="0" indent="0" eaLnBrk="1" hangingPunct="1">
              <a:buFontTx/>
              <a:buNone/>
            </a:pPr>
            <a:r>
              <a:rPr lang="en-US" sz="1800" smtClean="0"/>
              <a:t>&gt; </a:t>
            </a:r>
            <a:r>
              <a:rPr lang="lo-LA" sz="1800" smtClean="0"/>
              <a:t>ຕ້ອງ </a:t>
            </a:r>
            <a:r>
              <a:rPr lang="en-US" sz="1800" smtClean="0"/>
              <a:t>Run sitesee </a:t>
            </a:r>
            <a:r>
              <a:rPr lang="lo-LA" sz="1800" smtClean="0"/>
              <a:t>ກ່ອນ</a:t>
            </a:r>
            <a:r>
              <a:rPr lang="en-US" sz="1800" smtClean="0"/>
              <a:t>: &gt; tool&gt;run Map basic program&gt; select sitesee&gt; open&gt; file excel&gt;ok&gt;Table&gt; WFI Sitesee&gt; put parameter&gt; ok&gt; save.</a:t>
            </a:r>
            <a:endParaRPr lang="en-US" sz="1800" smtClean="0">
              <a:latin typeface="Phetsarath OT" pitchFamily="2" charset="2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64801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20850"/>
            <a:ext cx="70564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88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67691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341438"/>
            <a:ext cx="695483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005263"/>
            <a:ext cx="69548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8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756126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3795713"/>
            <a:ext cx="5653087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2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84313"/>
            <a:ext cx="792321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889375"/>
            <a:ext cx="6696075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Phetsarath OT" pitchFamily="2" charset="2"/>
              </a:rPr>
              <a:t>II. 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b="1" smtClean="0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b="1" smtClean="0">
                <a:solidFill>
                  <a:srgbClr val="3366CC"/>
                </a:solidFill>
                <a:latin typeface="Phetsarath OT" pitchFamily="2" charset="2"/>
              </a:rPr>
            </a:br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lo-LA" sz="2400" smtClean="0">
                <a:latin typeface="Phetsarath OT" pitchFamily="2" charset="2"/>
              </a:rPr>
              <a:t>ການນໍາໃຊ້ </a:t>
            </a:r>
            <a:r>
              <a:rPr lang="en-US" sz="2400" smtClean="0">
                <a:latin typeface="Phetsarath OT" pitchFamily="2" charset="2"/>
              </a:rPr>
              <a:t>TEMS Investigation.</a:t>
            </a:r>
          </a:p>
          <a:p>
            <a:pPr marL="457200" indent="-45720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1.1. </a:t>
            </a:r>
            <a:r>
              <a:rPr lang="lo-LA" sz="2400" smtClean="0">
                <a:latin typeface="Phetsarath OT" pitchFamily="2" charset="2"/>
              </a:rPr>
              <a:t>ຮາດແວ</a:t>
            </a:r>
            <a:r>
              <a:rPr lang="en-US" sz="2400" smtClean="0">
                <a:latin typeface="Phetsarath OT" pitchFamily="2" charset="2"/>
              </a:rPr>
              <a:t> ( Hardware).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Computer Notebook.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Mobile Phone.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Dong Key.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GPS.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Compress.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Power Adaptor.( Change 12v.DC to 220 V.AC )</a:t>
            </a:r>
          </a:p>
          <a:p>
            <a:pPr marL="457200" indent="-457200" eaLnBrk="1" hangingPunct="1"/>
            <a:r>
              <a:rPr lang="en-US" sz="2400" smtClean="0">
                <a:latin typeface="Phetsarath OT" pitchFamily="2" charset="2"/>
              </a:rPr>
              <a:t>Data cable.</a:t>
            </a:r>
          </a:p>
          <a:p>
            <a:pPr marL="457200" indent="-45720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z="2400" smtClean="0">
              <a:latin typeface="Phetsarath OT" pitchFamily="2" charset="2"/>
            </a:endParaRPr>
          </a:p>
          <a:p>
            <a:pPr marL="457200" indent="-457200"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969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5.3. </a:t>
            </a:r>
            <a:r>
              <a:rPr lang="lo-LA" sz="2400" smtClean="0">
                <a:latin typeface="Phetsarath OT" pitchFamily="2" charset="2"/>
              </a:rPr>
              <a:t>ການ​ສ້າງ </a:t>
            </a:r>
            <a:r>
              <a:rPr lang="en-US" sz="2400" smtClean="0">
                <a:latin typeface="Phetsarath OT" pitchFamily="2" charset="2"/>
              </a:rPr>
              <a:t>Thematic Map.</a:t>
            </a:r>
          </a:p>
          <a:p>
            <a:pPr marL="0" indent="0" eaLnBrk="1" hangingPunct="1">
              <a:buFontTx/>
              <a:buNone/>
            </a:pPr>
            <a:r>
              <a:rPr lang="en-US" sz="2000" smtClean="0">
                <a:latin typeface="Phetsarath OT" pitchFamily="2" charset="2"/>
              </a:rPr>
              <a:t>      Click Map &gt; create Thematic Map &gt; next &gt; </a:t>
            </a:r>
            <a:r>
              <a:rPr lang="lo-LA" sz="2000" smtClean="0">
                <a:latin typeface="Phetsarath OT" pitchFamily="2" charset="2"/>
              </a:rPr>
              <a:t>ກໍ​ານົດ </a:t>
            </a:r>
            <a:r>
              <a:rPr lang="en-US" sz="2000" smtClean="0">
                <a:latin typeface="Phetsarath OT" pitchFamily="2" charset="2"/>
              </a:rPr>
              <a:t>Rang </a:t>
            </a:r>
          </a:p>
          <a:p>
            <a:pPr marL="0" indent="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76103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12875"/>
            <a:ext cx="6592887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56578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7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5.4. </a:t>
            </a:r>
            <a:r>
              <a:rPr lang="lo-LA" sz="2400" smtClean="0">
                <a:latin typeface="Phetsarath OT" pitchFamily="2" charset="2"/>
              </a:rPr>
              <a:t>ການ </a:t>
            </a:r>
            <a:r>
              <a:rPr lang="en-US" sz="2400" smtClean="0">
                <a:latin typeface="Phetsarath OT" pitchFamily="2" charset="2"/>
              </a:rPr>
              <a:t>Querry </a:t>
            </a:r>
            <a:r>
              <a:rPr lang="lo-LA" sz="2400" smtClean="0">
                <a:latin typeface="Phetsarath OT" pitchFamily="2" charset="2"/>
              </a:rPr>
              <a:t>ຂໍ້​ມູນ</a:t>
            </a:r>
            <a:r>
              <a:rPr lang="en-US" sz="2400" smtClean="0">
                <a:latin typeface="Phetsarath OT" pitchFamily="2" charset="2"/>
              </a:rPr>
              <a:t>.</a:t>
            </a:r>
          </a:p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	&gt; Querry&gt; from table: logfile &gt; ok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52738"/>
            <a:ext cx="6264275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6840537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smtClean="0">
                <a:latin typeface="Phetsarath OT" pitchFamily="2" charset="2"/>
              </a:rPr>
              <a:t>5.5. Export information to Excel file.</a:t>
            </a:r>
          </a:p>
          <a:p>
            <a:pPr marL="0" indent="0" eaLnBrk="1" hangingPunct="1">
              <a:buFontTx/>
              <a:buNone/>
            </a:pPr>
            <a:r>
              <a:rPr lang="en-US" sz="1800" smtClean="0">
                <a:latin typeface="Phetsarath OT" pitchFamily="2" charset="2"/>
              </a:rPr>
              <a:t>      Table &gt; export&gt; csv file ( </a:t>
            </a:r>
            <a:r>
              <a:rPr lang="lo-LA" sz="1800" smtClean="0">
                <a:latin typeface="Phetsarath OT" pitchFamily="2" charset="2"/>
              </a:rPr>
              <a:t>ມັນຈະສະແດງອອກມາທັງໝົດຂໍມູນທີ່ມີໃນ </a:t>
            </a:r>
            <a:r>
              <a:rPr lang="en-US" sz="1800" smtClean="0">
                <a:latin typeface="Phetsarath OT" pitchFamily="2" charset="2"/>
              </a:rPr>
              <a:t>	Logfile.)</a:t>
            </a:r>
          </a:p>
          <a:p>
            <a:pPr marL="0" indent="0" eaLnBrk="1" hangingPunct="1">
              <a:buFontTx/>
              <a:buNone/>
            </a:pPr>
            <a:endParaRPr lang="en-US" sz="2400" smtClean="0">
              <a:latin typeface="Phetsarath OT" pitchFamily="2" charset="2"/>
            </a:endParaRPr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59075"/>
            <a:ext cx="401796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781300"/>
            <a:ext cx="37893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63700"/>
            <a:ext cx="668655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539750" y="549275"/>
            <a:ext cx="8147050" cy="55768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      </a:t>
            </a:r>
          </a:p>
          <a:p>
            <a:pPr marL="0" indent="0">
              <a:buFontTx/>
              <a:buNone/>
            </a:pPr>
            <a:endParaRPr lang="en-US" smtClean="0"/>
          </a:p>
          <a:p>
            <a:pPr marL="0" indent="0">
              <a:buFontTx/>
              <a:buNone/>
            </a:pPr>
            <a:endParaRPr lang="en-US" smtClean="0"/>
          </a:p>
          <a:p>
            <a:pPr marL="0" indent="0" algn="ctr">
              <a:buFontTx/>
              <a:buNone/>
            </a:pPr>
            <a:r>
              <a:rPr lang="en-US" sz="6000" b="1" smtClean="0">
                <a:latin typeface="Phetsarath OT" pitchFamily="2" charset="2"/>
              </a:rPr>
              <a:t>     </a:t>
            </a:r>
            <a:r>
              <a:rPr lang="lo-LA" sz="6000" b="1" smtClean="0">
                <a:latin typeface="Phetsarath OT" pitchFamily="2" charset="2"/>
              </a:rPr>
              <a:t>ຂອບໃຈ</a:t>
            </a:r>
            <a:endParaRPr lang="en-US" sz="6000" b="1" smtClean="0">
              <a:latin typeface="Phetsarath OT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755650" y="1196975"/>
            <a:ext cx="8229600" cy="576263"/>
          </a:xfrm>
        </p:spPr>
        <p:txBody>
          <a:bodyPr/>
          <a:lstStyle/>
          <a:p>
            <a:pPr marL="0" lvl="2" indent="0" eaLnBrk="1" hangingPunct="1">
              <a:buFontTx/>
              <a:buNone/>
            </a:pPr>
            <a:r>
              <a:rPr lang="en-US" b="1" smtClean="0">
                <a:latin typeface="Phetsarath OT" pitchFamily="2" charset="2"/>
              </a:rPr>
              <a:t>1.2. </a:t>
            </a:r>
            <a:r>
              <a:rPr lang="lo-LA" b="1" smtClean="0">
                <a:latin typeface="Phetsarath OT" pitchFamily="2" charset="2"/>
              </a:rPr>
              <a:t>ການຕິດ​ຕັ້ງ​ໂປຣ​ແກຣມ </a:t>
            </a:r>
            <a:r>
              <a:rPr lang="en-US" b="1" smtClean="0">
                <a:latin typeface="Phetsarath OT" pitchFamily="2" charset="2"/>
              </a:rPr>
              <a:t>TEMS_Investigation.</a:t>
            </a:r>
          </a:p>
          <a:p>
            <a:pPr eaLnBrk="1" hangingPunct="1"/>
            <a:r>
              <a:rPr lang="lo-LA" sz="1600" smtClean="0">
                <a:latin typeface="Phetsarath OT" pitchFamily="2" charset="2"/>
              </a:rPr>
              <a:t>ຂັ້ນ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ຕອນ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ຂອງ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ການ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ຕິດ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ຕັ້ງ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ຂອງ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ໂປຣ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ແກຣມ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ແມ່ນ</a:t>
            </a:r>
            <a:r>
              <a:rPr lang="en-US" sz="1600" smtClean="0">
                <a:latin typeface="Phetsarath OT" pitchFamily="2" charset="2"/>
              </a:rPr>
              <a:t>​ Double click ​</a:t>
            </a:r>
            <a:r>
              <a:rPr lang="lo-LA" sz="1600" smtClean="0">
                <a:latin typeface="Phetsarath OT" pitchFamily="2" charset="2"/>
              </a:rPr>
              <a:t>ໂຕະ</a:t>
            </a:r>
            <a:r>
              <a:rPr lang="en-US" sz="1600" smtClean="0">
                <a:latin typeface="Phetsarath OT" pitchFamily="2" charset="2"/>
              </a:rPr>
              <a:t>​ icon ​</a:t>
            </a:r>
            <a:r>
              <a:rPr lang="lo-LA" sz="1600" smtClean="0">
                <a:latin typeface="Phetsarath OT" pitchFamily="2" charset="2"/>
              </a:rPr>
              <a:t>ຂອງ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ໂປ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ຣ</a:t>
            </a:r>
            <a:r>
              <a:rPr lang="en-US" sz="1600" smtClean="0">
                <a:latin typeface="Phetsarath OT" pitchFamily="2" charset="2"/>
              </a:rPr>
              <a:t>​</a:t>
            </a:r>
            <a:r>
              <a:rPr lang="lo-LA" sz="1600" smtClean="0">
                <a:latin typeface="Phetsarath OT" pitchFamily="2" charset="2"/>
              </a:rPr>
              <a:t>ແກຣມ</a:t>
            </a:r>
            <a:endParaRPr lang="en-US" sz="1600" smtClean="0">
              <a:latin typeface="Phetsarath OT" pitchFamily="2" charset="2"/>
            </a:endParaRPr>
          </a:p>
          <a:p>
            <a:pPr eaLnBrk="1" hangingPunct="1">
              <a:buFontTx/>
              <a:buNone/>
            </a:pPr>
            <a:r>
              <a:rPr lang="en-US" sz="1600" smtClean="0">
                <a:latin typeface="Phetsarath OT" pitchFamily="2" charset="2"/>
              </a:rPr>
              <a:t>TEMS_Investigation_10.0.3  </a:t>
            </a:r>
          </a:p>
          <a:p>
            <a:pPr marL="0" lvl="2" indent="0" eaLnBrk="1" hangingPunct="1">
              <a:buFontTx/>
              <a:buNone/>
            </a:pPr>
            <a:endParaRPr lang="en-US" b="1" smtClean="0">
              <a:latin typeface="Phetsarath OT" pitchFamily="2" charset="2"/>
            </a:endParaRPr>
          </a:p>
          <a:p>
            <a:pPr marL="0" lvl="2" indent="0" eaLnBrk="1" hangingPunct="1">
              <a:buFontTx/>
              <a:buNone/>
            </a:pPr>
            <a:endParaRPr lang="en-US" sz="2000" smtClean="0">
              <a:latin typeface="Phetsarath OT" pitchFamily="2" charset="2"/>
            </a:endParaRP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Phetsarath OT" pitchFamily="2" charset="2"/>
              </a:rPr>
              <a:t>II. </a:t>
            </a:r>
            <a:r>
              <a:rPr lang="en-US" sz="2800" b="1" smtClean="0">
                <a:solidFill>
                  <a:srgbClr val="3366CC"/>
                </a:solidFill>
                <a:latin typeface="Phetsarath OT" pitchFamily="2" charset="2"/>
              </a:rPr>
              <a:t>Basic Radio Network Optimization</a:t>
            </a:r>
            <a:r>
              <a:rPr lang="en-US" b="1" smtClean="0">
                <a:solidFill>
                  <a:srgbClr val="3366CC"/>
                </a:solidFill>
                <a:latin typeface="Phetsarath OT" pitchFamily="2" charset="2"/>
              </a:rPr>
              <a:t/>
            </a:r>
            <a:br>
              <a:rPr lang="en-US" b="1" smtClean="0">
                <a:solidFill>
                  <a:srgbClr val="3366CC"/>
                </a:solidFill>
                <a:latin typeface="Phetsarath OT" pitchFamily="2" charset="2"/>
              </a:rPr>
            </a:br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68538"/>
            <a:ext cx="6769100" cy="455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7543</TotalTime>
  <Words>1294</Words>
  <Application>Microsoft Office PowerPoint</Application>
  <PresentationFormat>On-screen Show (4:3)</PresentationFormat>
  <Paragraphs>171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Diseño predeterminado</vt:lpstr>
      <vt:lpstr>Optimization</vt:lpstr>
      <vt:lpstr>Content</vt:lpstr>
      <vt:lpstr>Content</vt:lpstr>
      <vt:lpstr>I. ການວາງແຜນ (Basic Radio Network Planning). </vt:lpstr>
      <vt:lpstr>I. ການວາງແຜນ (Basic Radio Network Planning). </vt:lpstr>
      <vt:lpstr>I. ການວາງແຜນ (Basic Radio Network Planning). </vt:lpstr>
      <vt:lpstr>I. ການວາງແຜນ (Basic Radio Network Planning). </vt:lpstr>
      <vt:lpstr>II. Basic Radio Network Optimization </vt:lpstr>
      <vt:lpstr>II. Basic Radio Network Optimization </vt:lpstr>
      <vt:lpstr>II. Basic Radio Network Optimization </vt:lpstr>
      <vt:lpstr>II. Basic Radio Network Optimization </vt:lpstr>
      <vt:lpstr>II. Basic Radio Network Optimization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admin1</cp:lastModifiedBy>
  <cp:revision>766</cp:revision>
  <dcterms:created xsi:type="dcterms:W3CDTF">2010-05-23T14:28:12Z</dcterms:created>
  <dcterms:modified xsi:type="dcterms:W3CDTF">2016-11-24T02:35:38Z</dcterms:modified>
</cp:coreProperties>
</file>